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73" r:id="rId1"/>
    <p:sldMasterId id="2147483661" r:id="rId2"/>
  </p:sldMasterIdLst>
  <p:notesMasterIdLst>
    <p:notesMasterId r:id="rId49"/>
  </p:notesMasterIdLst>
  <p:sldIdLst>
    <p:sldId id="10711" r:id="rId3"/>
    <p:sldId id="10750" r:id="rId4"/>
    <p:sldId id="10751" r:id="rId5"/>
    <p:sldId id="10752" r:id="rId6"/>
    <p:sldId id="10753" r:id="rId7"/>
    <p:sldId id="10754" r:id="rId8"/>
    <p:sldId id="10755" r:id="rId9"/>
    <p:sldId id="10756" r:id="rId10"/>
    <p:sldId id="10757" r:id="rId11"/>
    <p:sldId id="10758" r:id="rId12"/>
    <p:sldId id="359" r:id="rId13"/>
    <p:sldId id="360" r:id="rId14"/>
    <p:sldId id="366" r:id="rId15"/>
    <p:sldId id="368" r:id="rId16"/>
    <p:sldId id="367" r:id="rId17"/>
    <p:sldId id="10759" r:id="rId18"/>
    <p:sldId id="10760" r:id="rId19"/>
    <p:sldId id="10761" r:id="rId20"/>
    <p:sldId id="10762" r:id="rId21"/>
    <p:sldId id="10763" r:id="rId22"/>
    <p:sldId id="10764" r:id="rId23"/>
    <p:sldId id="10765" r:id="rId24"/>
    <p:sldId id="10766" r:id="rId25"/>
    <p:sldId id="10767" r:id="rId26"/>
    <p:sldId id="10768" r:id="rId27"/>
    <p:sldId id="10769" r:id="rId28"/>
    <p:sldId id="10727" r:id="rId29"/>
    <p:sldId id="10730" r:id="rId30"/>
    <p:sldId id="10728" r:id="rId31"/>
    <p:sldId id="10729" r:id="rId32"/>
    <p:sldId id="10731" r:id="rId33"/>
    <p:sldId id="10732" r:id="rId34"/>
    <p:sldId id="10734" r:id="rId35"/>
    <p:sldId id="10735" r:id="rId36"/>
    <p:sldId id="10737" r:id="rId37"/>
    <p:sldId id="10733" r:id="rId38"/>
    <p:sldId id="10738" r:id="rId39"/>
    <p:sldId id="10739" r:id="rId40"/>
    <p:sldId id="10740" r:id="rId41"/>
    <p:sldId id="10741" r:id="rId42"/>
    <p:sldId id="10742" r:id="rId43"/>
    <p:sldId id="10743" r:id="rId44"/>
    <p:sldId id="10744" r:id="rId45"/>
    <p:sldId id="10745" r:id="rId46"/>
    <p:sldId id="10746" r:id="rId47"/>
    <p:sldId id="10747"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1010"/>
    <a:srgbClr val="BCD8E3"/>
    <a:srgbClr val="F7A7A7"/>
    <a:srgbClr val="F3A664"/>
    <a:srgbClr val="FF6600"/>
    <a:srgbClr val="FD533C"/>
    <a:srgbClr val="6B1036"/>
    <a:srgbClr val="672467"/>
    <a:srgbClr val="ED2491"/>
    <a:srgbClr val="681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30" autoAdjust="0"/>
    <p:restoredTop sz="94648"/>
  </p:normalViewPr>
  <p:slideViewPr>
    <p:cSldViewPr snapToGrid="0">
      <p:cViewPr>
        <p:scale>
          <a:sx n="66" d="100"/>
          <a:sy n="66" d="100"/>
        </p:scale>
        <p:origin x="2448" y="9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3DE8D2-D9EB-6240-B75D-FC5D278F12BB}" type="datetimeFigureOut">
              <a:rPr lang="en-US" smtClean="0"/>
              <a:t>11/28/2024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9D9B95-D431-1248-9637-98EFB5BA7A9D}" type="slidenum">
              <a:rPr lang="en-US" smtClean="0"/>
              <a:t>‹#›</a:t>
            </a:fld>
            <a:endParaRPr lang="en-US"/>
          </a:p>
        </p:txBody>
      </p:sp>
    </p:spTree>
    <p:extLst>
      <p:ext uri="{BB962C8B-B14F-4D97-AF65-F5344CB8AC3E}">
        <p14:creationId xmlns:p14="http://schemas.microsoft.com/office/powerpoint/2010/main" val="3346660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39B0E-0D2B-034A-72F2-4A884B05A607}"/>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B9ED4734-1AD0-E3A6-DE93-137289FCC484}"/>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E92FA992-6C89-9186-EF99-D5DE51FAA0A1}"/>
              </a:ext>
            </a:extLst>
          </p:cNvPr>
          <p:cNvSpPr>
            <a:spLocks noGrp="1"/>
          </p:cNvSpPr>
          <p:nvPr>
            <p:ph type="body" idx="1"/>
          </p:nvPr>
        </p:nvSpPr>
        <p:spPr/>
        <p:txBody>
          <a:bodyPr/>
          <a:lstStyle/>
          <a:p>
            <a:r>
              <a:rPr lang="id-ID"/>
              <a:t>Logo di lombakan tema dan</a:t>
            </a:r>
          </a:p>
        </p:txBody>
      </p:sp>
      <p:sp>
        <p:nvSpPr>
          <p:cNvPr id="4" name="Tampungan Nomor Slide 3">
            <a:extLst>
              <a:ext uri="{FF2B5EF4-FFF2-40B4-BE49-F238E27FC236}">
                <a16:creationId xmlns:a16="http://schemas.microsoft.com/office/drawing/2014/main" id="{CEDC9F2E-7145-B688-4CA1-4C868F93BBDF}"/>
              </a:ext>
            </a:extLst>
          </p:cNvPr>
          <p:cNvSpPr>
            <a:spLocks noGrp="1"/>
          </p:cNvSpPr>
          <p:nvPr>
            <p:ph type="sldNum" sz="quarter" idx="5"/>
          </p:nvPr>
        </p:nvSpPr>
        <p:spPr/>
        <p:txBody>
          <a:bodyPr/>
          <a:lstStyle/>
          <a:p>
            <a:fld id="{6FA99322-B71D-024A-8A67-8FF0F55C3BCF}" type="slidenum">
              <a:rPr lang="id-ID" smtClean="0"/>
              <a:t>1</a:t>
            </a:fld>
            <a:endParaRPr lang="id-ID"/>
          </a:p>
        </p:txBody>
      </p:sp>
    </p:spTree>
    <p:extLst>
      <p:ext uri="{BB962C8B-B14F-4D97-AF65-F5344CB8AC3E}">
        <p14:creationId xmlns:p14="http://schemas.microsoft.com/office/powerpoint/2010/main" val="508144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B95E6C-1521-6645-A89B-0D424B85A347}" type="slidenum">
              <a:rPr lang="en-US" smtClean="0"/>
              <a:t>10</a:t>
            </a:fld>
            <a:endParaRPr lang="en-US" dirty="0"/>
          </a:p>
        </p:txBody>
      </p:sp>
    </p:spTree>
    <p:extLst>
      <p:ext uri="{BB962C8B-B14F-4D97-AF65-F5344CB8AC3E}">
        <p14:creationId xmlns:p14="http://schemas.microsoft.com/office/powerpoint/2010/main" val="1915496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B95E6C-1521-6645-A89B-0D424B85A347}" type="slidenum">
              <a:rPr lang="en-US" smtClean="0"/>
              <a:t>11</a:t>
            </a:fld>
            <a:endParaRPr lang="en-US" dirty="0"/>
          </a:p>
        </p:txBody>
      </p:sp>
    </p:spTree>
    <p:extLst>
      <p:ext uri="{BB962C8B-B14F-4D97-AF65-F5344CB8AC3E}">
        <p14:creationId xmlns:p14="http://schemas.microsoft.com/office/powerpoint/2010/main" val="1508492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3224D-0364-066A-7FC1-8C2CE45CE1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5D95C3-C3F2-E559-CF7A-E1FBD38AA4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93B3E1-A8BE-7B28-DD86-3544C816B1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A288C5-2A78-92CB-B54A-25C603B66D9C}"/>
              </a:ext>
            </a:extLst>
          </p:cNvPr>
          <p:cNvSpPr>
            <a:spLocks noGrp="1"/>
          </p:cNvSpPr>
          <p:nvPr>
            <p:ph type="sldNum" sz="quarter" idx="5"/>
          </p:nvPr>
        </p:nvSpPr>
        <p:spPr/>
        <p:txBody>
          <a:bodyPr/>
          <a:lstStyle/>
          <a:p>
            <a:fld id="{59B95E6C-1521-6645-A89B-0D424B85A347}" type="slidenum">
              <a:rPr lang="en-US" smtClean="0"/>
              <a:t>12</a:t>
            </a:fld>
            <a:endParaRPr lang="en-US" dirty="0"/>
          </a:p>
        </p:txBody>
      </p:sp>
    </p:spTree>
    <p:extLst>
      <p:ext uri="{BB962C8B-B14F-4D97-AF65-F5344CB8AC3E}">
        <p14:creationId xmlns:p14="http://schemas.microsoft.com/office/powerpoint/2010/main" val="3386371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02A80-61D5-199A-0B13-3E3C8506F1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EDD27D-9910-4FE9-2EB6-CB549392B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DACD7-FEF0-C671-B655-DA2A2A3A1B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A7981A-99C5-2F7F-A532-06AB7C1FB1B7}"/>
              </a:ext>
            </a:extLst>
          </p:cNvPr>
          <p:cNvSpPr>
            <a:spLocks noGrp="1"/>
          </p:cNvSpPr>
          <p:nvPr>
            <p:ph type="sldNum" sz="quarter" idx="5"/>
          </p:nvPr>
        </p:nvSpPr>
        <p:spPr/>
        <p:txBody>
          <a:bodyPr/>
          <a:lstStyle/>
          <a:p>
            <a:fld id="{59B95E6C-1521-6645-A89B-0D424B85A347}" type="slidenum">
              <a:rPr lang="en-US" smtClean="0"/>
              <a:t>13</a:t>
            </a:fld>
            <a:endParaRPr lang="en-US" dirty="0"/>
          </a:p>
        </p:txBody>
      </p:sp>
    </p:spTree>
    <p:extLst>
      <p:ext uri="{BB962C8B-B14F-4D97-AF65-F5344CB8AC3E}">
        <p14:creationId xmlns:p14="http://schemas.microsoft.com/office/powerpoint/2010/main" val="354335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32929-E7C7-ED8C-8C65-A0AB954D6F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A840BF-B171-5D08-D98B-244209E0FA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2FC897-46B9-B2EC-5D93-8A01CF358B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247F45-0630-D661-A04D-7443A754C4B0}"/>
              </a:ext>
            </a:extLst>
          </p:cNvPr>
          <p:cNvSpPr>
            <a:spLocks noGrp="1"/>
          </p:cNvSpPr>
          <p:nvPr>
            <p:ph type="sldNum" sz="quarter" idx="5"/>
          </p:nvPr>
        </p:nvSpPr>
        <p:spPr/>
        <p:txBody>
          <a:bodyPr/>
          <a:lstStyle/>
          <a:p>
            <a:fld id="{59B95E6C-1521-6645-A89B-0D424B85A347}" type="slidenum">
              <a:rPr lang="en-US" smtClean="0"/>
              <a:t>14</a:t>
            </a:fld>
            <a:endParaRPr lang="en-US" dirty="0"/>
          </a:p>
        </p:txBody>
      </p:sp>
    </p:spTree>
    <p:extLst>
      <p:ext uri="{BB962C8B-B14F-4D97-AF65-F5344CB8AC3E}">
        <p14:creationId xmlns:p14="http://schemas.microsoft.com/office/powerpoint/2010/main" val="1960886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DAE28-5350-EBEC-770F-36E5D9FD4E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1EBB9D-3F28-7A74-A7A8-EC4880EB45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116D18-AE79-A6C1-B3C8-F7394EDA75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142613-CDAA-0AF7-91B3-E69946F2577A}"/>
              </a:ext>
            </a:extLst>
          </p:cNvPr>
          <p:cNvSpPr>
            <a:spLocks noGrp="1"/>
          </p:cNvSpPr>
          <p:nvPr>
            <p:ph type="sldNum" sz="quarter" idx="5"/>
          </p:nvPr>
        </p:nvSpPr>
        <p:spPr/>
        <p:txBody>
          <a:bodyPr/>
          <a:lstStyle/>
          <a:p>
            <a:fld id="{59B95E6C-1521-6645-A89B-0D424B85A347}" type="slidenum">
              <a:rPr lang="en-US" smtClean="0"/>
              <a:t>15</a:t>
            </a:fld>
            <a:endParaRPr lang="en-US" dirty="0"/>
          </a:p>
        </p:txBody>
      </p:sp>
    </p:spTree>
    <p:extLst>
      <p:ext uri="{BB962C8B-B14F-4D97-AF65-F5344CB8AC3E}">
        <p14:creationId xmlns:p14="http://schemas.microsoft.com/office/powerpoint/2010/main" val="3606256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273A5-F92E-AD18-C50A-3E4A5B9EC8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3A48F2-C413-07BA-BF43-9A0CF2A8EB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8A3F59-D466-4E60-E98C-13958BDFC8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A6A1F4-50AF-CCAB-D316-B304FA7915BB}"/>
              </a:ext>
            </a:extLst>
          </p:cNvPr>
          <p:cNvSpPr>
            <a:spLocks noGrp="1"/>
          </p:cNvSpPr>
          <p:nvPr>
            <p:ph type="sldNum" sz="quarter" idx="5"/>
          </p:nvPr>
        </p:nvSpPr>
        <p:spPr/>
        <p:txBody>
          <a:bodyPr/>
          <a:lstStyle/>
          <a:p>
            <a:fld id="{59B95E6C-1521-6645-A89B-0D424B85A347}" type="slidenum">
              <a:rPr lang="en-US" smtClean="0"/>
              <a:t>16</a:t>
            </a:fld>
            <a:endParaRPr lang="en-US" dirty="0"/>
          </a:p>
        </p:txBody>
      </p:sp>
    </p:spTree>
    <p:extLst>
      <p:ext uri="{BB962C8B-B14F-4D97-AF65-F5344CB8AC3E}">
        <p14:creationId xmlns:p14="http://schemas.microsoft.com/office/powerpoint/2010/main" val="1778018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08504-4CE3-5DC8-CCE4-192A082A18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847385-CC56-DC4B-7581-FF9857F206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8F5D9E-B80E-A923-352D-5CBE146F93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1C6B41-B948-58F3-DA6A-D1B3DC866382}"/>
              </a:ext>
            </a:extLst>
          </p:cNvPr>
          <p:cNvSpPr>
            <a:spLocks noGrp="1"/>
          </p:cNvSpPr>
          <p:nvPr>
            <p:ph type="sldNum" sz="quarter" idx="5"/>
          </p:nvPr>
        </p:nvSpPr>
        <p:spPr/>
        <p:txBody>
          <a:bodyPr/>
          <a:lstStyle/>
          <a:p>
            <a:fld id="{59B95E6C-1521-6645-A89B-0D424B85A347}" type="slidenum">
              <a:rPr lang="en-US" smtClean="0"/>
              <a:t>17</a:t>
            </a:fld>
            <a:endParaRPr lang="en-US" dirty="0"/>
          </a:p>
        </p:txBody>
      </p:sp>
    </p:spTree>
    <p:extLst>
      <p:ext uri="{BB962C8B-B14F-4D97-AF65-F5344CB8AC3E}">
        <p14:creationId xmlns:p14="http://schemas.microsoft.com/office/powerpoint/2010/main" val="3942002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FD3E5-62EB-4783-F3E5-7315C106DF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1AADF9-FE92-9D91-E140-79B4A39CFC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4EA92D-B640-C613-C957-D48FFB1B26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B4D499-A477-260C-EF05-AA2D36DB6569}"/>
              </a:ext>
            </a:extLst>
          </p:cNvPr>
          <p:cNvSpPr>
            <a:spLocks noGrp="1"/>
          </p:cNvSpPr>
          <p:nvPr>
            <p:ph type="sldNum" sz="quarter" idx="5"/>
          </p:nvPr>
        </p:nvSpPr>
        <p:spPr/>
        <p:txBody>
          <a:bodyPr/>
          <a:lstStyle/>
          <a:p>
            <a:fld id="{59B95E6C-1521-6645-A89B-0D424B85A347}" type="slidenum">
              <a:rPr lang="en-US" smtClean="0"/>
              <a:t>18</a:t>
            </a:fld>
            <a:endParaRPr lang="en-US" dirty="0"/>
          </a:p>
        </p:txBody>
      </p:sp>
    </p:spTree>
    <p:extLst>
      <p:ext uri="{BB962C8B-B14F-4D97-AF65-F5344CB8AC3E}">
        <p14:creationId xmlns:p14="http://schemas.microsoft.com/office/powerpoint/2010/main" val="1202609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EE0B5-4134-25CB-B210-D6C3A01B5C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C8E5F2-6EAA-FCFC-A57B-E08D0D6C1D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0BC8DF-58EA-B3F1-D59E-44C7C317CD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35700D-AA24-43B4-79F9-9137CF09774B}"/>
              </a:ext>
            </a:extLst>
          </p:cNvPr>
          <p:cNvSpPr>
            <a:spLocks noGrp="1"/>
          </p:cNvSpPr>
          <p:nvPr>
            <p:ph type="sldNum" sz="quarter" idx="5"/>
          </p:nvPr>
        </p:nvSpPr>
        <p:spPr/>
        <p:txBody>
          <a:bodyPr/>
          <a:lstStyle/>
          <a:p>
            <a:fld id="{59B95E6C-1521-6645-A89B-0D424B85A347}" type="slidenum">
              <a:rPr lang="en-US" smtClean="0"/>
              <a:t>19</a:t>
            </a:fld>
            <a:endParaRPr lang="en-US" dirty="0"/>
          </a:p>
        </p:txBody>
      </p:sp>
    </p:spTree>
    <p:extLst>
      <p:ext uri="{BB962C8B-B14F-4D97-AF65-F5344CB8AC3E}">
        <p14:creationId xmlns:p14="http://schemas.microsoft.com/office/powerpoint/2010/main" val="1395618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6A7B1-96F8-CB24-9D30-684592E3ED17}"/>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25F08131-5531-9A88-5562-06AFBB249287}"/>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126EDB34-F0A5-74E5-27B2-5F88685F9D43}"/>
              </a:ext>
            </a:extLst>
          </p:cNvPr>
          <p:cNvSpPr>
            <a:spLocks noGrp="1"/>
          </p:cNvSpPr>
          <p:nvPr>
            <p:ph type="body" idx="1"/>
          </p:nvPr>
        </p:nvSpPr>
        <p:spPr/>
        <p:txBody>
          <a:bodyPr/>
          <a:lstStyle/>
          <a:p>
            <a:r>
              <a:rPr lang="id-ID"/>
              <a:t>Logo di lombakan tema dan</a:t>
            </a:r>
          </a:p>
        </p:txBody>
      </p:sp>
      <p:sp>
        <p:nvSpPr>
          <p:cNvPr id="4" name="Tampungan Nomor Slide 3">
            <a:extLst>
              <a:ext uri="{FF2B5EF4-FFF2-40B4-BE49-F238E27FC236}">
                <a16:creationId xmlns:a16="http://schemas.microsoft.com/office/drawing/2014/main" id="{C9FE10EF-9737-89A6-39C9-B9C24A76887F}"/>
              </a:ext>
            </a:extLst>
          </p:cNvPr>
          <p:cNvSpPr>
            <a:spLocks noGrp="1"/>
          </p:cNvSpPr>
          <p:nvPr>
            <p:ph type="sldNum" sz="quarter" idx="5"/>
          </p:nvPr>
        </p:nvSpPr>
        <p:spPr/>
        <p:txBody>
          <a:bodyPr/>
          <a:lstStyle/>
          <a:p>
            <a:fld id="{6FA99322-B71D-024A-8A67-8FF0F55C3BCF}" type="slidenum">
              <a:rPr lang="id-ID" smtClean="0"/>
              <a:t>2</a:t>
            </a:fld>
            <a:endParaRPr lang="id-ID"/>
          </a:p>
        </p:txBody>
      </p:sp>
    </p:spTree>
    <p:extLst>
      <p:ext uri="{BB962C8B-B14F-4D97-AF65-F5344CB8AC3E}">
        <p14:creationId xmlns:p14="http://schemas.microsoft.com/office/powerpoint/2010/main" val="3058642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4898B-13D5-9565-DFCC-3D34F03DAF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0F2E60-B0F0-3AAA-E8CA-45B79BC74F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024674-708C-7BCB-26EA-6946A9391A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4562DA-ADC5-6F1C-A96A-AD74F94416FF}"/>
              </a:ext>
            </a:extLst>
          </p:cNvPr>
          <p:cNvSpPr>
            <a:spLocks noGrp="1"/>
          </p:cNvSpPr>
          <p:nvPr>
            <p:ph type="sldNum" sz="quarter" idx="5"/>
          </p:nvPr>
        </p:nvSpPr>
        <p:spPr/>
        <p:txBody>
          <a:bodyPr/>
          <a:lstStyle/>
          <a:p>
            <a:fld id="{59B95E6C-1521-6645-A89B-0D424B85A347}" type="slidenum">
              <a:rPr lang="en-US" smtClean="0"/>
              <a:t>20</a:t>
            </a:fld>
            <a:endParaRPr lang="en-US" dirty="0"/>
          </a:p>
        </p:txBody>
      </p:sp>
    </p:spTree>
    <p:extLst>
      <p:ext uri="{BB962C8B-B14F-4D97-AF65-F5344CB8AC3E}">
        <p14:creationId xmlns:p14="http://schemas.microsoft.com/office/powerpoint/2010/main" val="1327944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672C5-FF72-D495-BB01-DD4C91DB74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BA2DF4-8E95-C89F-BA09-883F414B72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0195ED-9AB7-ABE4-CA06-0C505F738C6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43982D-85D0-3552-0024-B15BC247B238}"/>
              </a:ext>
            </a:extLst>
          </p:cNvPr>
          <p:cNvSpPr>
            <a:spLocks noGrp="1"/>
          </p:cNvSpPr>
          <p:nvPr>
            <p:ph type="sldNum" sz="quarter" idx="5"/>
          </p:nvPr>
        </p:nvSpPr>
        <p:spPr/>
        <p:txBody>
          <a:bodyPr/>
          <a:lstStyle/>
          <a:p>
            <a:fld id="{59B95E6C-1521-6645-A89B-0D424B85A347}" type="slidenum">
              <a:rPr lang="en-US" smtClean="0"/>
              <a:t>21</a:t>
            </a:fld>
            <a:endParaRPr lang="en-US" dirty="0"/>
          </a:p>
        </p:txBody>
      </p:sp>
    </p:spTree>
    <p:extLst>
      <p:ext uri="{BB962C8B-B14F-4D97-AF65-F5344CB8AC3E}">
        <p14:creationId xmlns:p14="http://schemas.microsoft.com/office/powerpoint/2010/main" val="2385154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86746-24EC-71E3-51C6-0EDB3C0CEB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B855F8-B8D8-4F49-B838-EE20316168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BD4F77-9F0D-12A2-5D0C-2D37816A6B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C9D2A0-4816-A283-ACB0-EDC8B39DFFF6}"/>
              </a:ext>
            </a:extLst>
          </p:cNvPr>
          <p:cNvSpPr>
            <a:spLocks noGrp="1"/>
          </p:cNvSpPr>
          <p:nvPr>
            <p:ph type="sldNum" sz="quarter" idx="5"/>
          </p:nvPr>
        </p:nvSpPr>
        <p:spPr/>
        <p:txBody>
          <a:bodyPr/>
          <a:lstStyle/>
          <a:p>
            <a:fld id="{59B95E6C-1521-6645-A89B-0D424B85A347}" type="slidenum">
              <a:rPr lang="en-US" smtClean="0"/>
              <a:t>22</a:t>
            </a:fld>
            <a:endParaRPr lang="en-US" dirty="0"/>
          </a:p>
        </p:txBody>
      </p:sp>
    </p:spTree>
    <p:extLst>
      <p:ext uri="{BB962C8B-B14F-4D97-AF65-F5344CB8AC3E}">
        <p14:creationId xmlns:p14="http://schemas.microsoft.com/office/powerpoint/2010/main" val="4044127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FA810-A742-0E4D-3F50-681CDD321B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62DABD-B595-5ACA-5157-3958A7DD8D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02EFDD-652B-E700-DF3B-D2F0BE83624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0D7598-D968-83E6-2C55-DB5ED0271D0C}"/>
              </a:ext>
            </a:extLst>
          </p:cNvPr>
          <p:cNvSpPr>
            <a:spLocks noGrp="1"/>
          </p:cNvSpPr>
          <p:nvPr>
            <p:ph type="sldNum" sz="quarter" idx="5"/>
          </p:nvPr>
        </p:nvSpPr>
        <p:spPr/>
        <p:txBody>
          <a:bodyPr/>
          <a:lstStyle/>
          <a:p>
            <a:fld id="{59B95E6C-1521-6645-A89B-0D424B85A347}" type="slidenum">
              <a:rPr lang="en-US" smtClean="0"/>
              <a:t>23</a:t>
            </a:fld>
            <a:endParaRPr lang="en-US" dirty="0"/>
          </a:p>
        </p:txBody>
      </p:sp>
    </p:spTree>
    <p:extLst>
      <p:ext uri="{BB962C8B-B14F-4D97-AF65-F5344CB8AC3E}">
        <p14:creationId xmlns:p14="http://schemas.microsoft.com/office/powerpoint/2010/main" val="1951382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FA47D-1F03-39AB-CC96-802FCBBD80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651ED7-C1D4-7E6C-705B-C32397097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2A68DB-AE47-E3C2-DF05-424E9AB73C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8C53FE-2676-6C6D-DF93-7FA9C0302BCE}"/>
              </a:ext>
            </a:extLst>
          </p:cNvPr>
          <p:cNvSpPr>
            <a:spLocks noGrp="1"/>
          </p:cNvSpPr>
          <p:nvPr>
            <p:ph type="sldNum" sz="quarter" idx="5"/>
          </p:nvPr>
        </p:nvSpPr>
        <p:spPr/>
        <p:txBody>
          <a:bodyPr/>
          <a:lstStyle/>
          <a:p>
            <a:fld id="{59B95E6C-1521-6645-A89B-0D424B85A347}" type="slidenum">
              <a:rPr lang="en-US" smtClean="0"/>
              <a:t>24</a:t>
            </a:fld>
            <a:endParaRPr lang="en-US" dirty="0"/>
          </a:p>
        </p:txBody>
      </p:sp>
    </p:spTree>
    <p:extLst>
      <p:ext uri="{BB962C8B-B14F-4D97-AF65-F5344CB8AC3E}">
        <p14:creationId xmlns:p14="http://schemas.microsoft.com/office/powerpoint/2010/main" val="7502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15301-2E1E-886F-A1E1-8D8F015EA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09284B-6277-B985-5C62-E8FBA29B5C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6D4D42-7930-BB27-1578-7BCFA1A21CE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BD6D5C-EE18-32FF-DCBC-F8B9430DA013}"/>
              </a:ext>
            </a:extLst>
          </p:cNvPr>
          <p:cNvSpPr>
            <a:spLocks noGrp="1"/>
          </p:cNvSpPr>
          <p:nvPr>
            <p:ph type="sldNum" sz="quarter" idx="5"/>
          </p:nvPr>
        </p:nvSpPr>
        <p:spPr/>
        <p:txBody>
          <a:bodyPr/>
          <a:lstStyle/>
          <a:p>
            <a:fld id="{59B95E6C-1521-6645-A89B-0D424B85A347}" type="slidenum">
              <a:rPr lang="en-US" smtClean="0"/>
              <a:t>25</a:t>
            </a:fld>
            <a:endParaRPr lang="en-US" dirty="0"/>
          </a:p>
        </p:txBody>
      </p:sp>
    </p:spTree>
    <p:extLst>
      <p:ext uri="{BB962C8B-B14F-4D97-AF65-F5344CB8AC3E}">
        <p14:creationId xmlns:p14="http://schemas.microsoft.com/office/powerpoint/2010/main" val="37953345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4F96A-9882-31B3-8439-54B69CEB760B}"/>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9E1C7CEA-0EC4-4842-15F8-9A4FDFF18AA8}"/>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607CDD98-38EF-3D0D-F3D9-E506D698C85E}"/>
              </a:ext>
            </a:extLst>
          </p:cNvPr>
          <p:cNvSpPr>
            <a:spLocks noGrp="1"/>
          </p:cNvSpPr>
          <p:nvPr>
            <p:ph type="body" idx="1"/>
          </p:nvPr>
        </p:nvSpPr>
        <p:spPr/>
        <p:txBody>
          <a:bodyPr/>
          <a:lstStyle/>
          <a:p>
            <a:r>
              <a:rPr lang="id-ID"/>
              <a:t>Logo di lombakan tema dan</a:t>
            </a:r>
          </a:p>
        </p:txBody>
      </p:sp>
      <p:sp>
        <p:nvSpPr>
          <p:cNvPr id="4" name="Tampungan Nomor Slide 3">
            <a:extLst>
              <a:ext uri="{FF2B5EF4-FFF2-40B4-BE49-F238E27FC236}">
                <a16:creationId xmlns:a16="http://schemas.microsoft.com/office/drawing/2014/main" id="{7824939D-9384-78C5-5122-9503FFCFBE88}"/>
              </a:ext>
            </a:extLst>
          </p:cNvPr>
          <p:cNvSpPr>
            <a:spLocks noGrp="1"/>
          </p:cNvSpPr>
          <p:nvPr>
            <p:ph type="sldNum" sz="quarter" idx="5"/>
          </p:nvPr>
        </p:nvSpPr>
        <p:spPr/>
        <p:txBody>
          <a:bodyPr/>
          <a:lstStyle/>
          <a:p>
            <a:fld id="{6FA99322-B71D-024A-8A67-8FF0F55C3BCF}" type="slidenum">
              <a:rPr lang="id-ID" smtClean="0"/>
              <a:t>26</a:t>
            </a:fld>
            <a:endParaRPr lang="id-ID"/>
          </a:p>
        </p:txBody>
      </p:sp>
    </p:spTree>
    <p:extLst>
      <p:ext uri="{BB962C8B-B14F-4D97-AF65-F5344CB8AC3E}">
        <p14:creationId xmlns:p14="http://schemas.microsoft.com/office/powerpoint/2010/main" val="4130092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E6B2F-FAB4-46D1-DA15-A13BED1A3A79}"/>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3CCACFDA-26CE-654A-2A2F-E90FB3CACEA7}"/>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41E9CCBC-6A46-9864-2F38-7354F59B8993}"/>
              </a:ext>
            </a:extLst>
          </p:cNvPr>
          <p:cNvSpPr>
            <a:spLocks noGrp="1"/>
          </p:cNvSpPr>
          <p:nvPr>
            <p:ph type="body" idx="1"/>
          </p:nvPr>
        </p:nvSpPr>
        <p:spPr/>
        <p:txBody>
          <a:bodyPr/>
          <a:lstStyle/>
          <a:p>
            <a:r>
              <a:rPr lang="id-ID"/>
              <a:t>Logo di lombakan tema dan</a:t>
            </a:r>
          </a:p>
        </p:txBody>
      </p:sp>
      <p:sp>
        <p:nvSpPr>
          <p:cNvPr id="4" name="Tampungan Nomor Slide 3">
            <a:extLst>
              <a:ext uri="{FF2B5EF4-FFF2-40B4-BE49-F238E27FC236}">
                <a16:creationId xmlns:a16="http://schemas.microsoft.com/office/drawing/2014/main" id="{BAF27DD7-526D-E416-671A-D258B5017DE0}"/>
              </a:ext>
            </a:extLst>
          </p:cNvPr>
          <p:cNvSpPr>
            <a:spLocks noGrp="1"/>
          </p:cNvSpPr>
          <p:nvPr>
            <p:ph type="sldNum" sz="quarter" idx="5"/>
          </p:nvPr>
        </p:nvSpPr>
        <p:spPr/>
        <p:txBody>
          <a:bodyPr/>
          <a:lstStyle/>
          <a:p>
            <a:fld id="{6FA99322-B71D-024A-8A67-8FF0F55C3BCF}" type="slidenum">
              <a:rPr lang="id-ID" smtClean="0"/>
              <a:t>27</a:t>
            </a:fld>
            <a:endParaRPr lang="id-ID"/>
          </a:p>
        </p:txBody>
      </p:sp>
    </p:spTree>
    <p:extLst>
      <p:ext uri="{BB962C8B-B14F-4D97-AF65-F5344CB8AC3E}">
        <p14:creationId xmlns:p14="http://schemas.microsoft.com/office/powerpoint/2010/main" val="33520424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B6E53-7A50-784C-151F-26FEA1850A15}"/>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C0B995F9-F31C-A088-E5B3-E100743474DB}"/>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C1234404-7D10-FB72-024E-EEEAB922DDF7}"/>
              </a:ext>
            </a:extLst>
          </p:cNvPr>
          <p:cNvSpPr>
            <a:spLocks noGrp="1"/>
          </p:cNvSpPr>
          <p:nvPr>
            <p:ph type="body" idx="1"/>
          </p:nvPr>
        </p:nvSpPr>
        <p:spPr/>
        <p:txBody>
          <a:bodyPr/>
          <a:lstStyle/>
          <a:p>
            <a:r>
              <a:rPr lang="id-ID"/>
              <a:t>Logo di lombakan tema dan</a:t>
            </a:r>
          </a:p>
        </p:txBody>
      </p:sp>
      <p:sp>
        <p:nvSpPr>
          <p:cNvPr id="4" name="Tampungan Nomor Slide 3">
            <a:extLst>
              <a:ext uri="{FF2B5EF4-FFF2-40B4-BE49-F238E27FC236}">
                <a16:creationId xmlns:a16="http://schemas.microsoft.com/office/drawing/2014/main" id="{7505E723-18E7-2000-DC58-69F0515964E7}"/>
              </a:ext>
            </a:extLst>
          </p:cNvPr>
          <p:cNvSpPr>
            <a:spLocks noGrp="1"/>
          </p:cNvSpPr>
          <p:nvPr>
            <p:ph type="sldNum" sz="quarter" idx="5"/>
          </p:nvPr>
        </p:nvSpPr>
        <p:spPr/>
        <p:txBody>
          <a:bodyPr/>
          <a:lstStyle/>
          <a:p>
            <a:fld id="{6FA99322-B71D-024A-8A67-8FF0F55C3BCF}" type="slidenum">
              <a:rPr lang="id-ID" smtClean="0"/>
              <a:t>28</a:t>
            </a:fld>
            <a:endParaRPr lang="id-ID"/>
          </a:p>
        </p:txBody>
      </p:sp>
    </p:spTree>
    <p:extLst>
      <p:ext uri="{BB962C8B-B14F-4D97-AF65-F5344CB8AC3E}">
        <p14:creationId xmlns:p14="http://schemas.microsoft.com/office/powerpoint/2010/main" val="21035604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A7EC4-D1C6-8032-F143-4B02A5DDC284}"/>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5D7C29DE-C53A-E2EE-8811-EC46AB9F8735}"/>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E735B6BA-D0B4-0489-BC5E-075E4D219812}"/>
              </a:ext>
            </a:extLst>
          </p:cNvPr>
          <p:cNvSpPr>
            <a:spLocks noGrp="1"/>
          </p:cNvSpPr>
          <p:nvPr>
            <p:ph type="body" idx="1"/>
          </p:nvPr>
        </p:nvSpPr>
        <p:spPr/>
        <p:txBody>
          <a:bodyPr/>
          <a:lstStyle/>
          <a:p>
            <a:r>
              <a:rPr lang="id-ID"/>
              <a:t>Logo di lombakan tema dan</a:t>
            </a:r>
          </a:p>
        </p:txBody>
      </p:sp>
      <p:sp>
        <p:nvSpPr>
          <p:cNvPr id="4" name="Tampungan Nomor Slide 3">
            <a:extLst>
              <a:ext uri="{FF2B5EF4-FFF2-40B4-BE49-F238E27FC236}">
                <a16:creationId xmlns:a16="http://schemas.microsoft.com/office/drawing/2014/main" id="{3938B3C6-F2B8-3DAA-2A38-42195975AC4A}"/>
              </a:ext>
            </a:extLst>
          </p:cNvPr>
          <p:cNvSpPr>
            <a:spLocks noGrp="1"/>
          </p:cNvSpPr>
          <p:nvPr>
            <p:ph type="sldNum" sz="quarter" idx="5"/>
          </p:nvPr>
        </p:nvSpPr>
        <p:spPr/>
        <p:txBody>
          <a:bodyPr/>
          <a:lstStyle/>
          <a:p>
            <a:fld id="{6FA99322-B71D-024A-8A67-8FF0F55C3BCF}" type="slidenum">
              <a:rPr lang="id-ID" smtClean="0"/>
              <a:t>29</a:t>
            </a:fld>
            <a:endParaRPr lang="id-ID"/>
          </a:p>
        </p:txBody>
      </p:sp>
    </p:spTree>
    <p:extLst>
      <p:ext uri="{BB962C8B-B14F-4D97-AF65-F5344CB8AC3E}">
        <p14:creationId xmlns:p14="http://schemas.microsoft.com/office/powerpoint/2010/main" val="669197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41ECB-AFEC-EFDA-BEDB-9BB2AE541D7A}"/>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A8FE3CF5-0169-215C-234B-415D4E289511}"/>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642F17EC-01BB-079A-42BC-70274EF9E26A}"/>
              </a:ext>
            </a:extLst>
          </p:cNvPr>
          <p:cNvSpPr>
            <a:spLocks noGrp="1"/>
          </p:cNvSpPr>
          <p:nvPr>
            <p:ph type="body" idx="1"/>
          </p:nvPr>
        </p:nvSpPr>
        <p:spPr/>
        <p:txBody>
          <a:bodyPr/>
          <a:lstStyle/>
          <a:p>
            <a:r>
              <a:rPr lang="id-ID"/>
              <a:t>Logo di lombakan tema dan</a:t>
            </a:r>
          </a:p>
        </p:txBody>
      </p:sp>
      <p:sp>
        <p:nvSpPr>
          <p:cNvPr id="4" name="Tampungan Nomor Slide 3">
            <a:extLst>
              <a:ext uri="{FF2B5EF4-FFF2-40B4-BE49-F238E27FC236}">
                <a16:creationId xmlns:a16="http://schemas.microsoft.com/office/drawing/2014/main" id="{77373883-D942-5820-CA51-29FE9FAB73FA}"/>
              </a:ext>
            </a:extLst>
          </p:cNvPr>
          <p:cNvSpPr>
            <a:spLocks noGrp="1"/>
          </p:cNvSpPr>
          <p:nvPr>
            <p:ph type="sldNum" sz="quarter" idx="5"/>
          </p:nvPr>
        </p:nvSpPr>
        <p:spPr/>
        <p:txBody>
          <a:bodyPr/>
          <a:lstStyle/>
          <a:p>
            <a:fld id="{6FA99322-B71D-024A-8A67-8FF0F55C3BCF}" type="slidenum">
              <a:rPr lang="id-ID" smtClean="0"/>
              <a:t>3</a:t>
            </a:fld>
            <a:endParaRPr lang="id-ID"/>
          </a:p>
        </p:txBody>
      </p:sp>
    </p:spTree>
    <p:extLst>
      <p:ext uri="{BB962C8B-B14F-4D97-AF65-F5344CB8AC3E}">
        <p14:creationId xmlns:p14="http://schemas.microsoft.com/office/powerpoint/2010/main" val="19451541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7C17E-D057-F23D-58D5-156DB9D7D7AE}"/>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58875E58-E9F5-F37A-09F3-43BC84B9F5D0}"/>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6DB43B64-2F4A-094F-8E63-8312D063E945}"/>
              </a:ext>
            </a:extLst>
          </p:cNvPr>
          <p:cNvSpPr>
            <a:spLocks noGrp="1"/>
          </p:cNvSpPr>
          <p:nvPr>
            <p:ph type="body" idx="1"/>
          </p:nvPr>
        </p:nvSpPr>
        <p:spPr/>
        <p:txBody>
          <a:bodyPr/>
          <a:lstStyle/>
          <a:p>
            <a:r>
              <a:rPr lang="id-ID"/>
              <a:t>Logo di lombakan tema dan</a:t>
            </a:r>
          </a:p>
        </p:txBody>
      </p:sp>
      <p:sp>
        <p:nvSpPr>
          <p:cNvPr id="4" name="Tampungan Nomor Slide 3">
            <a:extLst>
              <a:ext uri="{FF2B5EF4-FFF2-40B4-BE49-F238E27FC236}">
                <a16:creationId xmlns:a16="http://schemas.microsoft.com/office/drawing/2014/main" id="{E066FEE6-3765-3C0C-7D8E-1C76ED4A881A}"/>
              </a:ext>
            </a:extLst>
          </p:cNvPr>
          <p:cNvSpPr>
            <a:spLocks noGrp="1"/>
          </p:cNvSpPr>
          <p:nvPr>
            <p:ph type="sldNum" sz="quarter" idx="5"/>
          </p:nvPr>
        </p:nvSpPr>
        <p:spPr/>
        <p:txBody>
          <a:bodyPr/>
          <a:lstStyle/>
          <a:p>
            <a:fld id="{6FA99322-B71D-024A-8A67-8FF0F55C3BCF}" type="slidenum">
              <a:rPr lang="id-ID" smtClean="0"/>
              <a:t>30</a:t>
            </a:fld>
            <a:endParaRPr lang="id-ID"/>
          </a:p>
        </p:txBody>
      </p:sp>
    </p:spTree>
    <p:extLst>
      <p:ext uri="{BB962C8B-B14F-4D97-AF65-F5344CB8AC3E}">
        <p14:creationId xmlns:p14="http://schemas.microsoft.com/office/powerpoint/2010/main" val="29828785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9AD09-38D3-81F3-D87F-79303EF2E6AB}"/>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7E9C9A54-2E4E-DDC2-157A-BED67A4FA60D}"/>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B6DE2653-4B1D-4EC6-7B9F-8AFE61CD8493}"/>
              </a:ext>
            </a:extLst>
          </p:cNvPr>
          <p:cNvSpPr>
            <a:spLocks noGrp="1"/>
          </p:cNvSpPr>
          <p:nvPr>
            <p:ph type="body" idx="1"/>
          </p:nvPr>
        </p:nvSpPr>
        <p:spPr/>
        <p:txBody>
          <a:bodyPr/>
          <a:lstStyle/>
          <a:p>
            <a:r>
              <a:rPr lang="id-ID"/>
              <a:t>Logo di lombakan tema dan</a:t>
            </a:r>
          </a:p>
        </p:txBody>
      </p:sp>
      <p:sp>
        <p:nvSpPr>
          <p:cNvPr id="4" name="Tampungan Nomor Slide 3">
            <a:extLst>
              <a:ext uri="{FF2B5EF4-FFF2-40B4-BE49-F238E27FC236}">
                <a16:creationId xmlns:a16="http://schemas.microsoft.com/office/drawing/2014/main" id="{EE138222-E3EA-9782-73BF-1E548347B117}"/>
              </a:ext>
            </a:extLst>
          </p:cNvPr>
          <p:cNvSpPr>
            <a:spLocks noGrp="1"/>
          </p:cNvSpPr>
          <p:nvPr>
            <p:ph type="sldNum" sz="quarter" idx="5"/>
          </p:nvPr>
        </p:nvSpPr>
        <p:spPr/>
        <p:txBody>
          <a:bodyPr/>
          <a:lstStyle/>
          <a:p>
            <a:fld id="{6FA99322-B71D-024A-8A67-8FF0F55C3BCF}" type="slidenum">
              <a:rPr lang="id-ID" smtClean="0"/>
              <a:t>31</a:t>
            </a:fld>
            <a:endParaRPr lang="id-ID"/>
          </a:p>
        </p:txBody>
      </p:sp>
    </p:spTree>
    <p:extLst>
      <p:ext uri="{BB962C8B-B14F-4D97-AF65-F5344CB8AC3E}">
        <p14:creationId xmlns:p14="http://schemas.microsoft.com/office/powerpoint/2010/main" val="36623032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E0DCD-4A11-0075-4D21-D2AF60A7A16C}"/>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1DD42DC8-8BF2-8154-DEE8-8C5770B92E46}"/>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C66B4C72-6BBC-CCCE-061B-B7719ADF03DE}"/>
              </a:ext>
            </a:extLst>
          </p:cNvPr>
          <p:cNvSpPr>
            <a:spLocks noGrp="1"/>
          </p:cNvSpPr>
          <p:nvPr>
            <p:ph type="body" idx="1"/>
          </p:nvPr>
        </p:nvSpPr>
        <p:spPr/>
        <p:txBody>
          <a:bodyPr/>
          <a:lstStyle/>
          <a:p>
            <a:r>
              <a:rPr lang="id-ID"/>
              <a:t>Logo di lombakan tema dan</a:t>
            </a:r>
          </a:p>
        </p:txBody>
      </p:sp>
      <p:sp>
        <p:nvSpPr>
          <p:cNvPr id="4" name="Tampungan Nomor Slide 3">
            <a:extLst>
              <a:ext uri="{FF2B5EF4-FFF2-40B4-BE49-F238E27FC236}">
                <a16:creationId xmlns:a16="http://schemas.microsoft.com/office/drawing/2014/main" id="{6F21D114-9140-7160-5E5B-D8200FF4F4B1}"/>
              </a:ext>
            </a:extLst>
          </p:cNvPr>
          <p:cNvSpPr>
            <a:spLocks noGrp="1"/>
          </p:cNvSpPr>
          <p:nvPr>
            <p:ph type="sldNum" sz="quarter" idx="5"/>
          </p:nvPr>
        </p:nvSpPr>
        <p:spPr/>
        <p:txBody>
          <a:bodyPr/>
          <a:lstStyle/>
          <a:p>
            <a:fld id="{6FA99322-B71D-024A-8A67-8FF0F55C3BCF}" type="slidenum">
              <a:rPr lang="id-ID" smtClean="0"/>
              <a:t>32</a:t>
            </a:fld>
            <a:endParaRPr lang="id-ID"/>
          </a:p>
        </p:txBody>
      </p:sp>
    </p:spTree>
    <p:extLst>
      <p:ext uri="{BB962C8B-B14F-4D97-AF65-F5344CB8AC3E}">
        <p14:creationId xmlns:p14="http://schemas.microsoft.com/office/powerpoint/2010/main" val="30337038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7C289-6A7D-A875-70FA-C03FDCF3E662}"/>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1A177632-579F-DA9D-56AF-11097E16B2AA}"/>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55403664-C31C-8802-BE1A-FAA4FAAE924C}"/>
              </a:ext>
            </a:extLst>
          </p:cNvPr>
          <p:cNvSpPr>
            <a:spLocks noGrp="1"/>
          </p:cNvSpPr>
          <p:nvPr>
            <p:ph type="body" idx="1"/>
          </p:nvPr>
        </p:nvSpPr>
        <p:spPr/>
        <p:txBody>
          <a:bodyPr/>
          <a:lstStyle/>
          <a:p>
            <a:r>
              <a:rPr lang="id-ID"/>
              <a:t>Logo di lombakan tema dan</a:t>
            </a:r>
          </a:p>
        </p:txBody>
      </p:sp>
      <p:sp>
        <p:nvSpPr>
          <p:cNvPr id="4" name="Tampungan Nomor Slide 3">
            <a:extLst>
              <a:ext uri="{FF2B5EF4-FFF2-40B4-BE49-F238E27FC236}">
                <a16:creationId xmlns:a16="http://schemas.microsoft.com/office/drawing/2014/main" id="{2057FD48-6247-6D45-67E6-3C9BB6A20CCE}"/>
              </a:ext>
            </a:extLst>
          </p:cNvPr>
          <p:cNvSpPr>
            <a:spLocks noGrp="1"/>
          </p:cNvSpPr>
          <p:nvPr>
            <p:ph type="sldNum" sz="quarter" idx="5"/>
          </p:nvPr>
        </p:nvSpPr>
        <p:spPr/>
        <p:txBody>
          <a:bodyPr/>
          <a:lstStyle/>
          <a:p>
            <a:fld id="{6FA99322-B71D-024A-8A67-8FF0F55C3BCF}" type="slidenum">
              <a:rPr lang="id-ID" smtClean="0"/>
              <a:t>33</a:t>
            </a:fld>
            <a:endParaRPr lang="id-ID"/>
          </a:p>
        </p:txBody>
      </p:sp>
    </p:spTree>
    <p:extLst>
      <p:ext uri="{BB962C8B-B14F-4D97-AF65-F5344CB8AC3E}">
        <p14:creationId xmlns:p14="http://schemas.microsoft.com/office/powerpoint/2010/main" val="36988921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530CD-204D-3355-00AB-ACCD89FBC7E3}"/>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ACC5F869-D9EB-A0D8-233D-A3D86E2F4742}"/>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64FAF2C3-4091-74BC-237F-E91443349BF4}"/>
              </a:ext>
            </a:extLst>
          </p:cNvPr>
          <p:cNvSpPr>
            <a:spLocks noGrp="1"/>
          </p:cNvSpPr>
          <p:nvPr>
            <p:ph type="body" idx="1"/>
          </p:nvPr>
        </p:nvSpPr>
        <p:spPr/>
        <p:txBody>
          <a:bodyPr/>
          <a:lstStyle/>
          <a:p>
            <a:r>
              <a:rPr lang="id-ID"/>
              <a:t>Logo di lombakan tema dan</a:t>
            </a:r>
          </a:p>
        </p:txBody>
      </p:sp>
      <p:sp>
        <p:nvSpPr>
          <p:cNvPr id="4" name="Tampungan Nomor Slide 3">
            <a:extLst>
              <a:ext uri="{FF2B5EF4-FFF2-40B4-BE49-F238E27FC236}">
                <a16:creationId xmlns:a16="http://schemas.microsoft.com/office/drawing/2014/main" id="{A983EF4C-46C9-C1CB-CA77-375FA48566E5}"/>
              </a:ext>
            </a:extLst>
          </p:cNvPr>
          <p:cNvSpPr>
            <a:spLocks noGrp="1"/>
          </p:cNvSpPr>
          <p:nvPr>
            <p:ph type="sldNum" sz="quarter" idx="5"/>
          </p:nvPr>
        </p:nvSpPr>
        <p:spPr/>
        <p:txBody>
          <a:bodyPr/>
          <a:lstStyle/>
          <a:p>
            <a:fld id="{6FA99322-B71D-024A-8A67-8FF0F55C3BCF}" type="slidenum">
              <a:rPr lang="id-ID" smtClean="0"/>
              <a:t>34</a:t>
            </a:fld>
            <a:endParaRPr lang="id-ID"/>
          </a:p>
        </p:txBody>
      </p:sp>
    </p:spTree>
    <p:extLst>
      <p:ext uri="{BB962C8B-B14F-4D97-AF65-F5344CB8AC3E}">
        <p14:creationId xmlns:p14="http://schemas.microsoft.com/office/powerpoint/2010/main" val="31214183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10078-30CF-A3AC-E892-BE0372F04BD5}"/>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47848A4C-986C-4F70-AD92-A64443701902}"/>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B8831E6D-6326-D8A3-6A44-C15452F48463}"/>
              </a:ext>
            </a:extLst>
          </p:cNvPr>
          <p:cNvSpPr>
            <a:spLocks noGrp="1"/>
          </p:cNvSpPr>
          <p:nvPr>
            <p:ph type="body" idx="1"/>
          </p:nvPr>
        </p:nvSpPr>
        <p:spPr/>
        <p:txBody>
          <a:bodyPr/>
          <a:lstStyle/>
          <a:p>
            <a:r>
              <a:rPr lang="id-ID"/>
              <a:t>Logo di lombakan tema dan</a:t>
            </a:r>
          </a:p>
        </p:txBody>
      </p:sp>
      <p:sp>
        <p:nvSpPr>
          <p:cNvPr id="4" name="Tampungan Nomor Slide 3">
            <a:extLst>
              <a:ext uri="{FF2B5EF4-FFF2-40B4-BE49-F238E27FC236}">
                <a16:creationId xmlns:a16="http://schemas.microsoft.com/office/drawing/2014/main" id="{5B11A564-7DD2-8C11-D605-D25C0FDBCAF4}"/>
              </a:ext>
            </a:extLst>
          </p:cNvPr>
          <p:cNvSpPr>
            <a:spLocks noGrp="1"/>
          </p:cNvSpPr>
          <p:nvPr>
            <p:ph type="sldNum" sz="quarter" idx="5"/>
          </p:nvPr>
        </p:nvSpPr>
        <p:spPr/>
        <p:txBody>
          <a:bodyPr/>
          <a:lstStyle/>
          <a:p>
            <a:fld id="{6FA99322-B71D-024A-8A67-8FF0F55C3BCF}" type="slidenum">
              <a:rPr lang="id-ID" smtClean="0"/>
              <a:t>35</a:t>
            </a:fld>
            <a:endParaRPr lang="id-ID"/>
          </a:p>
        </p:txBody>
      </p:sp>
    </p:spTree>
    <p:extLst>
      <p:ext uri="{BB962C8B-B14F-4D97-AF65-F5344CB8AC3E}">
        <p14:creationId xmlns:p14="http://schemas.microsoft.com/office/powerpoint/2010/main" val="12582459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8553D-FC63-1B37-2B16-53A2CC1118A6}"/>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A805582E-66F8-0283-FE88-367415B0B976}"/>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3C85F171-19A0-C600-C7C1-2E76F1DD81B3}"/>
              </a:ext>
            </a:extLst>
          </p:cNvPr>
          <p:cNvSpPr>
            <a:spLocks noGrp="1"/>
          </p:cNvSpPr>
          <p:nvPr>
            <p:ph type="body" idx="1"/>
          </p:nvPr>
        </p:nvSpPr>
        <p:spPr/>
        <p:txBody>
          <a:bodyPr/>
          <a:lstStyle/>
          <a:p>
            <a:r>
              <a:rPr lang="id-ID"/>
              <a:t>Logo di lombakan tema dan</a:t>
            </a:r>
          </a:p>
        </p:txBody>
      </p:sp>
      <p:sp>
        <p:nvSpPr>
          <p:cNvPr id="4" name="Tampungan Nomor Slide 3">
            <a:extLst>
              <a:ext uri="{FF2B5EF4-FFF2-40B4-BE49-F238E27FC236}">
                <a16:creationId xmlns:a16="http://schemas.microsoft.com/office/drawing/2014/main" id="{ECAD9A8A-B8C2-8251-C0DA-974B8B823A34}"/>
              </a:ext>
            </a:extLst>
          </p:cNvPr>
          <p:cNvSpPr>
            <a:spLocks noGrp="1"/>
          </p:cNvSpPr>
          <p:nvPr>
            <p:ph type="sldNum" sz="quarter" idx="5"/>
          </p:nvPr>
        </p:nvSpPr>
        <p:spPr/>
        <p:txBody>
          <a:bodyPr/>
          <a:lstStyle/>
          <a:p>
            <a:fld id="{6FA99322-B71D-024A-8A67-8FF0F55C3BCF}" type="slidenum">
              <a:rPr lang="id-ID" smtClean="0"/>
              <a:t>36</a:t>
            </a:fld>
            <a:endParaRPr lang="id-ID"/>
          </a:p>
        </p:txBody>
      </p:sp>
    </p:spTree>
    <p:extLst>
      <p:ext uri="{BB962C8B-B14F-4D97-AF65-F5344CB8AC3E}">
        <p14:creationId xmlns:p14="http://schemas.microsoft.com/office/powerpoint/2010/main" val="4783205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86A6F-8CBD-515B-6CA4-BF90809F5B50}"/>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8935CCD7-A5F1-3B95-BF7F-060CB92AFB1C}"/>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E1C577B7-9E19-AEF6-BF2D-FA76B8ABA2AF}"/>
              </a:ext>
            </a:extLst>
          </p:cNvPr>
          <p:cNvSpPr>
            <a:spLocks noGrp="1"/>
          </p:cNvSpPr>
          <p:nvPr>
            <p:ph type="body" idx="1"/>
          </p:nvPr>
        </p:nvSpPr>
        <p:spPr/>
        <p:txBody>
          <a:bodyPr/>
          <a:lstStyle/>
          <a:p>
            <a:r>
              <a:rPr lang="id-ID"/>
              <a:t>Logo di lombakan tema dan</a:t>
            </a:r>
          </a:p>
        </p:txBody>
      </p:sp>
      <p:sp>
        <p:nvSpPr>
          <p:cNvPr id="4" name="Tampungan Nomor Slide 3">
            <a:extLst>
              <a:ext uri="{FF2B5EF4-FFF2-40B4-BE49-F238E27FC236}">
                <a16:creationId xmlns:a16="http://schemas.microsoft.com/office/drawing/2014/main" id="{9105557E-69B5-ED08-49F8-AE150AD87FF5}"/>
              </a:ext>
            </a:extLst>
          </p:cNvPr>
          <p:cNvSpPr>
            <a:spLocks noGrp="1"/>
          </p:cNvSpPr>
          <p:nvPr>
            <p:ph type="sldNum" sz="quarter" idx="5"/>
          </p:nvPr>
        </p:nvSpPr>
        <p:spPr/>
        <p:txBody>
          <a:bodyPr/>
          <a:lstStyle/>
          <a:p>
            <a:fld id="{6FA99322-B71D-024A-8A67-8FF0F55C3BCF}" type="slidenum">
              <a:rPr lang="id-ID" smtClean="0"/>
              <a:t>37</a:t>
            </a:fld>
            <a:endParaRPr lang="id-ID"/>
          </a:p>
        </p:txBody>
      </p:sp>
    </p:spTree>
    <p:extLst>
      <p:ext uri="{BB962C8B-B14F-4D97-AF65-F5344CB8AC3E}">
        <p14:creationId xmlns:p14="http://schemas.microsoft.com/office/powerpoint/2010/main" val="7368294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3FBA1-2977-391A-16C2-717C4C9BB824}"/>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17CC258E-00C6-B430-47BE-D5EE239A8CBE}"/>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63F510A4-009C-F6CD-51A8-EC360897FA5B}"/>
              </a:ext>
            </a:extLst>
          </p:cNvPr>
          <p:cNvSpPr>
            <a:spLocks noGrp="1"/>
          </p:cNvSpPr>
          <p:nvPr>
            <p:ph type="body" idx="1"/>
          </p:nvPr>
        </p:nvSpPr>
        <p:spPr/>
        <p:txBody>
          <a:bodyPr/>
          <a:lstStyle/>
          <a:p>
            <a:r>
              <a:rPr lang="id-ID"/>
              <a:t>Logo di lombakan tema dan</a:t>
            </a:r>
          </a:p>
        </p:txBody>
      </p:sp>
      <p:sp>
        <p:nvSpPr>
          <p:cNvPr id="4" name="Tampungan Nomor Slide 3">
            <a:extLst>
              <a:ext uri="{FF2B5EF4-FFF2-40B4-BE49-F238E27FC236}">
                <a16:creationId xmlns:a16="http://schemas.microsoft.com/office/drawing/2014/main" id="{4AD64776-9BBD-E4EA-5F02-806B9AAE6A53}"/>
              </a:ext>
            </a:extLst>
          </p:cNvPr>
          <p:cNvSpPr>
            <a:spLocks noGrp="1"/>
          </p:cNvSpPr>
          <p:nvPr>
            <p:ph type="sldNum" sz="quarter" idx="5"/>
          </p:nvPr>
        </p:nvSpPr>
        <p:spPr/>
        <p:txBody>
          <a:bodyPr/>
          <a:lstStyle/>
          <a:p>
            <a:fld id="{6FA99322-B71D-024A-8A67-8FF0F55C3BCF}" type="slidenum">
              <a:rPr lang="id-ID" smtClean="0"/>
              <a:t>38</a:t>
            </a:fld>
            <a:endParaRPr lang="id-ID"/>
          </a:p>
        </p:txBody>
      </p:sp>
    </p:spTree>
    <p:extLst>
      <p:ext uri="{BB962C8B-B14F-4D97-AF65-F5344CB8AC3E}">
        <p14:creationId xmlns:p14="http://schemas.microsoft.com/office/powerpoint/2010/main" val="17792972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E4593-2678-4521-DDDD-2DFD2801EEB5}"/>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68BBE12D-A812-5174-B60E-49272F5EE3BC}"/>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B1C9A6FA-A732-E562-2078-0A3E61198E54}"/>
              </a:ext>
            </a:extLst>
          </p:cNvPr>
          <p:cNvSpPr>
            <a:spLocks noGrp="1"/>
          </p:cNvSpPr>
          <p:nvPr>
            <p:ph type="body" idx="1"/>
          </p:nvPr>
        </p:nvSpPr>
        <p:spPr/>
        <p:txBody>
          <a:bodyPr/>
          <a:lstStyle/>
          <a:p>
            <a:r>
              <a:rPr lang="id-ID"/>
              <a:t>Logo di lombakan tema dan</a:t>
            </a:r>
          </a:p>
        </p:txBody>
      </p:sp>
      <p:sp>
        <p:nvSpPr>
          <p:cNvPr id="4" name="Tampungan Nomor Slide 3">
            <a:extLst>
              <a:ext uri="{FF2B5EF4-FFF2-40B4-BE49-F238E27FC236}">
                <a16:creationId xmlns:a16="http://schemas.microsoft.com/office/drawing/2014/main" id="{603AA528-5CF1-7BAF-D354-9C10C3FB0870}"/>
              </a:ext>
            </a:extLst>
          </p:cNvPr>
          <p:cNvSpPr>
            <a:spLocks noGrp="1"/>
          </p:cNvSpPr>
          <p:nvPr>
            <p:ph type="sldNum" sz="quarter" idx="5"/>
          </p:nvPr>
        </p:nvSpPr>
        <p:spPr/>
        <p:txBody>
          <a:bodyPr/>
          <a:lstStyle/>
          <a:p>
            <a:fld id="{6FA99322-B71D-024A-8A67-8FF0F55C3BCF}" type="slidenum">
              <a:rPr lang="id-ID" smtClean="0"/>
              <a:t>39</a:t>
            </a:fld>
            <a:endParaRPr lang="id-ID"/>
          </a:p>
        </p:txBody>
      </p:sp>
    </p:spTree>
    <p:extLst>
      <p:ext uri="{BB962C8B-B14F-4D97-AF65-F5344CB8AC3E}">
        <p14:creationId xmlns:p14="http://schemas.microsoft.com/office/powerpoint/2010/main" val="1236937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50C27-AAF2-3249-6FD7-71807218F9FE}"/>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9AFB87A5-A3FB-4937-B346-AD255B8F2288}"/>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2EFF8570-7035-F5FB-22A3-010CFBE10D03}"/>
              </a:ext>
            </a:extLst>
          </p:cNvPr>
          <p:cNvSpPr>
            <a:spLocks noGrp="1"/>
          </p:cNvSpPr>
          <p:nvPr>
            <p:ph type="body" idx="1"/>
          </p:nvPr>
        </p:nvSpPr>
        <p:spPr/>
        <p:txBody>
          <a:bodyPr/>
          <a:lstStyle/>
          <a:p>
            <a:r>
              <a:rPr lang="id-ID"/>
              <a:t>Logo di lombakan tema dan</a:t>
            </a:r>
          </a:p>
        </p:txBody>
      </p:sp>
      <p:sp>
        <p:nvSpPr>
          <p:cNvPr id="4" name="Tampungan Nomor Slide 3">
            <a:extLst>
              <a:ext uri="{FF2B5EF4-FFF2-40B4-BE49-F238E27FC236}">
                <a16:creationId xmlns:a16="http://schemas.microsoft.com/office/drawing/2014/main" id="{C3909BA4-85F7-2392-1F21-598F6A0316B0}"/>
              </a:ext>
            </a:extLst>
          </p:cNvPr>
          <p:cNvSpPr>
            <a:spLocks noGrp="1"/>
          </p:cNvSpPr>
          <p:nvPr>
            <p:ph type="sldNum" sz="quarter" idx="5"/>
          </p:nvPr>
        </p:nvSpPr>
        <p:spPr/>
        <p:txBody>
          <a:bodyPr/>
          <a:lstStyle/>
          <a:p>
            <a:fld id="{6FA99322-B71D-024A-8A67-8FF0F55C3BCF}" type="slidenum">
              <a:rPr lang="id-ID" smtClean="0"/>
              <a:t>4</a:t>
            </a:fld>
            <a:endParaRPr lang="id-ID"/>
          </a:p>
        </p:txBody>
      </p:sp>
    </p:spTree>
    <p:extLst>
      <p:ext uri="{BB962C8B-B14F-4D97-AF65-F5344CB8AC3E}">
        <p14:creationId xmlns:p14="http://schemas.microsoft.com/office/powerpoint/2010/main" val="7317703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B47AC-46EE-5BE9-F5B4-BBE336849FF8}"/>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3BD29EB4-CA94-939C-78A5-725386598956}"/>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3942920F-B7ED-8306-A0DF-01A7D1D1B784}"/>
              </a:ext>
            </a:extLst>
          </p:cNvPr>
          <p:cNvSpPr>
            <a:spLocks noGrp="1"/>
          </p:cNvSpPr>
          <p:nvPr>
            <p:ph type="body" idx="1"/>
          </p:nvPr>
        </p:nvSpPr>
        <p:spPr/>
        <p:txBody>
          <a:bodyPr/>
          <a:lstStyle/>
          <a:p>
            <a:r>
              <a:rPr lang="id-ID"/>
              <a:t>Logo di lombakan tema dan</a:t>
            </a:r>
          </a:p>
        </p:txBody>
      </p:sp>
      <p:sp>
        <p:nvSpPr>
          <p:cNvPr id="4" name="Tampungan Nomor Slide 3">
            <a:extLst>
              <a:ext uri="{FF2B5EF4-FFF2-40B4-BE49-F238E27FC236}">
                <a16:creationId xmlns:a16="http://schemas.microsoft.com/office/drawing/2014/main" id="{0D9E698F-F65F-3945-93B4-359FB7C21494}"/>
              </a:ext>
            </a:extLst>
          </p:cNvPr>
          <p:cNvSpPr>
            <a:spLocks noGrp="1"/>
          </p:cNvSpPr>
          <p:nvPr>
            <p:ph type="sldNum" sz="quarter" idx="5"/>
          </p:nvPr>
        </p:nvSpPr>
        <p:spPr/>
        <p:txBody>
          <a:bodyPr/>
          <a:lstStyle/>
          <a:p>
            <a:fld id="{6FA99322-B71D-024A-8A67-8FF0F55C3BCF}" type="slidenum">
              <a:rPr lang="id-ID" smtClean="0"/>
              <a:t>40</a:t>
            </a:fld>
            <a:endParaRPr lang="id-ID"/>
          </a:p>
        </p:txBody>
      </p:sp>
    </p:spTree>
    <p:extLst>
      <p:ext uri="{BB962C8B-B14F-4D97-AF65-F5344CB8AC3E}">
        <p14:creationId xmlns:p14="http://schemas.microsoft.com/office/powerpoint/2010/main" val="19305819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600C7-1DF9-57A4-6799-AB2CE9D3AD8D}"/>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D75674A4-FCBF-2819-A92C-3764AC16555B}"/>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65B53A22-2C11-CF69-AF26-EA6FCBFAC9BD}"/>
              </a:ext>
            </a:extLst>
          </p:cNvPr>
          <p:cNvSpPr>
            <a:spLocks noGrp="1"/>
          </p:cNvSpPr>
          <p:nvPr>
            <p:ph type="body" idx="1"/>
          </p:nvPr>
        </p:nvSpPr>
        <p:spPr/>
        <p:txBody>
          <a:bodyPr/>
          <a:lstStyle/>
          <a:p>
            <a:r>
              <a:rPr lang="id-ID"/>
              <a:t>Logo di lombakan tema dan</a:t>
            </a:r>
          </a:p>
        </p:txBody>
      </p:sp>
      <p:sp>
        <p:nvSpPr>
          <p:cNvPr id="4" name="Tampungan Nomor Slide 3">
            <a:extLst>
              <a:ext uri="{FF2B5EF4-FFF2-40B4-BE49-F238E27FC236}">
                <a16:creationId xmlns:a16="http://schemas.microsoft.com/office/drawing/2014/main" id="{6B5FAEED-08E9-3A69-89C4-4B1E8F1F12D0}"/>
              </a:ext>
            </a:extLst>
          </p:cNvPr>
          <p:cNvSpPr>
            <a:spLocks noGrp="1"/>
          </p:cNvSpPr>
          <p:nvPr>
            <p:ph type="sldNum" sz="quarter" idx="5"/>
          </p:nvPr>
        </p:nvSpPr>
        <p:spPr/>
        <p:txBody>
          <a:bodyPr/>
          <a:lstStyle/>
          <a:p>
            <a:fld id="{6FA99322-B71D-024A-8A67-8FF0F55C3BCF}" type="slidenum">
              <a:rPr lang="id-ID" smtClean="0"/>
              <a:t>41</a:t>
            </a:fld>
            <a:endParaRPr lang="id-ID"/>
          </a:p>
        </p:txBody>
      </p:sp>
    </p:spTree>
    <p:extLst>
      <p:ext uri="{BB962C8B-B14F-4D97-AF65-F5344CB8AC3E}">
        <p14:creationId xmlns:p14="http://schemas.microsoft.com/office/powerpoint/2010/main" val="24143882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F9223-1569-F04B-BCC2-DC346216114A}"/>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B10D4002-B88D-E0C4-07AC-0BE8649BA55A}"/>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463BE5CC-A63D-7B4B-283B-58B93AECA457}"/>
              </a:ext>
            </a:extLst>
          </p:cNvPr>
          <p:cNvSpPr>
            <a:spLocks noGrp="1"/>
          </p:cNvSpPr>
          <p:nvPr>
            <p:ph type="body" idx="1"/>
          </p:nvPr>
        </p:nvSpPr>
        <p:spPr/>
        <p:txBody>
          <a:bodyPr/>
          <a:lstStyle/>
          <a:p>
            <a:r>
              <a:rPr lang="id-ID"/>
              <a:t>Logo di lombakan tema dan</a:t>
            </a:r>
          </a:p>
        </p:txBody>
      </p:sp>
      <p:sp>
        <p:nvSpPr>
          <p:cNvPr id="4" name="Tampungan Nomor Slide 3">
            <a:extLst>
              <a:ext uri="{FF2B5EF4-FFF2-40B4-BE49-F238E27FC236}">
                <a16:creationId xmlns:a16="http://schemas.microsoft.com/office/drawing/2014/main" id="{36DA9F3D-A1D4-5352-8BDF-C2D857E26276}"/>
              </a:ext>
            </a:extLst>
          </p:cNvPr>
          <p:cNvSpPr>
            <a:spLocks noGrp="1"/>
          </p:cNvSpPr>
          <p:nvPr>
            <p:ph type="sldNum" sz="quarter" idx="5"/>
          </p:nvPr>
        </p:nvSpPr>
        <p:spPr/>
        <p:txBody>
          <a:bodyPr/>
          <a:lstStyle/>
          <a:p>
            <a:fld id="{6FA99322-B71D-024A-8A67-8FF0F55C3BCF}" type="slidenum">
              <a:rPr lang="id-ID" smtClean="0"/>
              <a:t>42</a:t>
            </a:fld>
            <a:endParaRPr lang="id-ID"/>
          </a:p>
        </p:txBody>
      </p:sp>
    </p:spTree>
    <p:extLst>
      <p:ext uri="{BB962C8B-B14F-4D97-AF65-F5344CB8AC3E}">
        <p14:creationId xmlns:p14="http://schemas.microsoft.com/office/powerpoint/2010/main" val="26000003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4FA89-EB98-1925-B59C-CBADCFB5F88C}"/>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7F4AD117-DA16-CB6D-906B-675BAC485FAE}"/>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D701696F-CF06-C627-2420-B9793AA483F0}"/>
              </a:ext>
            </a:extLst>
          </p:cNvPr>
          <p:cNvSpPr>
            <a:spLocks noGrp="1"/>
          </p:cNvSpPr>
          <p:nvPr>
            <p:ph type="body" idx="1"/>
          </p:nvPr>
        </p:nvSpPr>
        <p:spPr/>
        <p:txBody>
          <a:bodyPr/>
          <a:lstStyle/>
          <a:p>
            <a:r>
              <a:rPr lang="id-ID"/>
              <a:t>Logo di lombakan tema dan</a:t>
            </a:r>
          </a:p>
        </p:txBody>
      </p:sp>
      <p:sp>
        <p:nvSpPr>
          <p:cNvPr id="4" name="Tampungan Nomor Slide 3">
            <a:extLst>
              <a:ext uri="{FF2B5EF4-FFF2-40B4-BE49-F238E27FC236}">
                <a16:creationId xmlns:a16="http://schemas.microsoft.com/office/drawing/2014/main" id="{E18E398D-B3C2-CAD3-142A-5E5C9F756826}"/>
              </a:ext>
            </a:extLst>
          </p:cNvPr>
          <p:cNvSpPr>
            <a:spLocks noGrp="1"/>
          </p:cNvSpPr>
          <p:nvPr>
            <p:ph type="sldNum" sz="quarter" idx="5"/>
          </p:nvPr>
        </p:nvSpPr>
        <p:spPr/>
        <p:txBody>
          <a:bodyPr/>
          <a:lstStyle/>
          <a:p>
            <a:fld id="{6FA99322-B71D-024A-8A67-8FF0F55C3BCF}" type="slidenum">
              <a:rPr lang="id-ID" smtClean="0"/>
              <a:t>43</a:t>
            </a:fld>
            <a:endParaRPr lang="id-ID"/>
          </a:p>
        </p:txBody>
      </p:sp>
    </p:spTree>
    <p:extLst>
      <p:ext uri="{BB962C8B-B14F-4D97-AF65-F5344CB8AC3E}">
        <p14:creationId xmlns:p14="http://schemas.microsoft.com/office/powerpoint/2010/main" val="4275371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1809E-2FA4-B15B-0502-0E1949B07282}"/>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FF22D9BB-CDEF-A21C-606D-DC7B6F40A067}"/>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54FE4E9C-69BF-1476-451B-7169BFD693EA}"/>
              </a:ext>
            </a:extLst>
          </p:cNvPr>
          <p:cNvSpPr>
            <a:spLocks noGrp="1"/>
          </p:cNvSpPr>
          <p:nvPr>
            <p:ph type="body" idx="1"/>
          </p:nvPr>
        </p:nvSpPr>
        <p:spPr/>
        <p:txBody>
          <a:bodyPr/>
          <a:lstStyle/>
          <a:p>
            <a:r>
              <a:rPr lang="id-ID"/>
              <a:t>Logo di lombakan tema dan</a:t>
            </a:r>
          </a:p>
        </p:txBody>
      </p:sp>
      <p:sp>
        <p:nvSpPr>
          <p:cNvPr id="4" name="Tampungan Nomor Slide 3">
            <a:extLst>
              <a:ext uri="{FF2B5EF4-FFF2-40B4-BE49-F238E27FC236}">
                <a16:creationId xmlns:a16="http://schemas.microsoft.com/office/drawing/2014/main" id="{29B20D76-19C0-C144-3360-9316DB79A4AE}"/>
              </a:ext>
            </a:extLst>
          </p:cNvPr>
          <p:cNvSpPr>
            <a:spLocks noGrp="1"/>
          </p:cNvSpPr>
          <p:nvPr>
            <p:ph type="sldNum" sz="quarter" idx="5"/>
          </p:nvPr>
        </p:nvSpPr>
        <p:spPr/>
        <p:txBody>
          <a:bodyPr/>
          <a:lstStyle/>
          <a:p>
            <a:fld id="{6FA99322-B71D-024A-8A67-8FF0F55C3BCF}" type="slidenum">
              <a:rPr lang="id-ID" smtClean="0"/>
              <a:t>44</a:t>
            </a:fld>
            <a:endParaRPr lang="id-ID"/>
          </a:p>
        </p:txBody>
      </p:sp>
    </p:spTree>
    <p:extLst>
      <p:ext uri="{BB962C8B-B14F-4D97-AF65-F5344CB8AC3E}">
        <p14:creationId xmlns:p14="http://schemas.microsoft.com/office/powerpoint/2010/main" val="31186801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20249-B8C8-CA6F-2E63-04EC1DA68A2A}"/>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95638AF6-A3AE-C039-0A68-807E788292B3}"/>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DFB0E2C4-DFEC-1EAC-95AE-0C947EB35A17}"/>
              </a:ext>
            </a:extLst>
          </p:cNvPr>
          <p:cNvSpPr>
            <a:spLocks noGrp="1"/>
          </p:cNvSpPr>
          <p:nvPr>
            <p:ph type="body" idx="1"/>
          </p:nvPr>
        </p:nvSpPr>
        <p:spPr/>
        <p:txBody>
          <a:bodyPr/>
          <a:lstStyle/>
          <a:p>
            <a:r>
              <a:rPr lang="id-ID"/>
              <a:t>Logo di lombakan tema dan</a:t>
            </a:r>
          </a:p>
        </p:txBody>
      </p:sp>
      <p:sp>
        <p:nvSpPr>
          <p:cNvPr id="4" name="Tampungan Nomor Slide 3">
            <a:extLst>
              <a:ext uri="{FF2B5EF4-FFF2-40B4-BE49-F238E27FC236}">
                <a16:creationId xmlns:a16="http://schemas.microsoft.com/office/drawing/2014/main" id="{809916D1-C218-A13D-49BA-1D3D009C1DEE}"/>
              </a:ext>
            </a:extLst>
          </p:cNvPr>
          <p:cNvSpPr>
            <a:spLocks noGrp="1"/>
          </p:cNvSpPr>
          <p:nvPr>
            <p:ph type="sldNum" sz="quarter" idx="5"/>
          </p:nvPr>
        </p:nvSpPr>
        <p:spPr/>
        <p:txBody>
          <a:bodyPr/>
          <a:lstStyle/>
          <a:p>
            <a:fld id="{6FA99322-B71D-024A-8A67-8FF0F55C3BCF}" type="slidenum">
              <a:rPr lang="id-ID" smtClean="0"/>
              <a:t>45</a:t>
            </a:fld>
            <a:endParaRPr lang="id-ID"/>
          </a:p>
        </p:txBody>
      </p:sp>
    </p:spTree>
    <p:extLst>
      <p:ext uri="{BB962C8B-B14F-4D97-AF65-F5344CB8AC3E}">
        <p14:creationId xmlns:p14="http://schemas.microsoft.com/office/powerpoint/2010/main" val="3472815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E7868-5E66-9435-E73A-9780DE12714C}"/>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F1A3977C-ADDC-8029-F94F-3F7602669988}"/>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C0C7970B-2723-45B5-B3A6-64298B2EC149}"/>
              </a:ext>
            </a:extLst>
          </p:cNvPr>
          <p:cNvSpPr>
            <a:spLocks noGrp="1"/>
          </p:cNvSpPr>
          <p:nvPr>
            <p:ph type="body" idx="1"/>
          </p:nvPr>
        </p:nvSpPr>
        <p:spPr/>
        <p:txBody>
          <a:bodyPr/>
          <a:lstStyle/>
          <a:p>
            <a:r>
              <a:rPr lang="id-ID"/>
              <a:t>Logo di lombakan tema dan</a:t>
            </a:r>
          </a:p>
        </p:txBody>
      </p:sp>
      <p:sp>
        <p:nvSpPr>
          <p:cNvPr id="4" name="Tampungan Nomor Slide 3">
            <a:extLst>
              <a:ext uri="{FF2B5EF4-FFF2-40B4-BE49-F238E27FC236}">
                <a16:creationId xmlns:a16="http://schemas.microsoft.com/office/drawing/2014/main" id="{B48C1DFB-3782-783C-9743-24E09D3560F5}"/>
              </a:ext>
            </a:extLst>
          </p:cNvPr>
          <p:cNvSpPr>
            <a:spLocks noGrp="1"/>
          </p:cNvSpPr>
          <p:nvPr>
            <p:ph type="sldNum" sz="quarter" idx="5"/>
          </p:nvPr>
        </p:nvSpPr>
        <p:spPr/>
        <p:txBody>
          <a:bodyPr/>
          <a:lstStyle/>
          <a:p>
            <a:fld id="{6FA99322-B71D-024A-8A67-8FF0F55C3BCF}" type="slidenum">
              <a:rPr lang="id-ID" smtClean="0"/>
              <a:t>5</a:t>
            </a:fld>
            <a:endParaRPr lang="id-ID"/>
          </a:p>
        </p:txBody>
      </p:sp>
    </p:spTree>
    <p:extLst>
      <p:ext uri="{BB962C8B-B14F-4D97-AF65-F5344CB8AC3E}">
        <p14:creationId xmlns:p14="http://schemas.microsoft.com/office/powerpoint/2010/main" val="1496721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94F2B-7188-4413-4768-17980832B1A6}"/>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A992CEAD-10B5-6295-54D9-1B37CED3F556}"/>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B967E98D-1A47-F4AC-5D91-55A24E9E4EED}"/>
              </a:ext>
            </a:extLst>
          </p:cNvPr>
          <p:cNvSpPr>
            <a:spLocks noGrp="1"/>
          </p:cNvSpPr>
          <p:nvPr>
            <p:ph type="body" idx="1"/>
          </p:nvPr>
        </p:nvSpPr>
        <p:spPr/>
        <p:txBody>
          <a:bodyPr/>
          <a:lstStyle/>
          <a:p>
            <a:r>
              <a:rPr lang="id-ID"/>
              <a:t>Logo di lombakan tema dan</a:t>
            </a:r>
          </a:p>
        </p:txBody>
      </p:sp>
      <p:sp>
        <p:nvSpPr>
          <p:cNvPr id="4" name="Tampungan Nomor Slide 3">
            <a:extLst>
              <a:ext uri="{FF2B5EF4-FFF2-40B4-BE49-F238E27FC236}">
                <a16:creationId xmlns:a16="http://schemas.microsoft.com/office/drawing/2014/main" id="{206D5C85-2AEF-D5B0-57EC-5E4F5723E915}"/>
              </a:ext>
            </a:extLst>
          </p:cNvPr>
          <p:cNvSpPr>
            <a:spLocks noGrp="1"/>
          </p:cNvSpPr>
          <p:nvPr>
            <p:ph type="sldNum" sz="quarter" idx="5"/>
          </p:nvPr>
        </p:nvSpPr>
        <p:spPr/>
        <p:txBody>
          <a:bodyPr/>
          <a:lstStyle/>
          <a:p>
            <a:fld id="{6FA99322-B71D-024A-8A67-8FF0F55C3BCF}" type="slidenum">
              <a:rPr lang="id-ID" smtClean="0"/>
              <a:t>6</a:t>
            </a:fld>
            <a:endParaRPr lang="id-ID"/>
          </a:p>
        </p:txBody>
      </p:sp>
    </p:spTree>
    <p:extLst>
      <p:ext uri="{BB962C8B-B14F-4D97-AF65-F5344CB8AC3E}">
        <p14:creationId xmlns:p14="http://schemas.microsoft.com/office/powerpoint/2010/main" val="4010470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FED7D-2D0D-E156-D7F7-70AB71A7E29A}"/>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1F154201-1430-9575-FB66-6FE4928FA66C}"/>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D65F172F-FED2-A800-4FDA-C0008551E924}"/>
              </a:ext>
            </a:extLst>
          </p:cNvPr>
          <p:cNvSpPr>
            <a:spLocks noGrp="1"/>
          </p:cNvSpPr>
          <p:nvPr>
            <p:ph type="body" idx="1"/>
          </p:nvPr>
        </p:nvSpPr>
        <p:spPr/>
        <p:txBody>
          <a:bodyPr/>
          <a:lstStyle/>
          <a:p>
            <a:r>
              <a:rPr lang="id-ID"/>
              <a:t>Logo di lombakan tema dan</a:t>
            </a:r>
          </a:p>
        </p:txBody>
      </p:sp>
      <p:sp>
        <p:nvSpPr>
          <p:cNvPr id="4" name="Tampungan Nomor Slide 3">
            <a:extLst>
              <a:ext uri="{FF2B5EF4-FFF2-40B4-BE49-F238E27FC236}">
                <a16:creationId xmlns:a16="http://schemas.microsoft.com/office/drawing/2014/main" id="{C11110EA-72D3-60CA-C6D0-362CFB69A828}"/>
              </a:ext>
            </a:extLst>
          </p:cNvPr>
          <p:cNvSpPr>
            <a:spLocks noGrp="1"/>
          </p:cNvSpPr>
          <p:nvPr>
            <p:ph type="sldNum" sz="quarter" idx="5"/>
          </p:nvPr>
        </p:nvSpPr>
        <p:spPr/>
        <p:txBody>
          <a:bodyPr/>
          <a:lstStyle/>
          <a:p>
            <a:fld id="{6FA99322-B71D-024A-8A67-8FF0F55C3BCF}" type="slidenum">
              <a:rPr lang="id-ID" smtClean="0"/>
              <a:t>7</a:t>
            </a:fld>
            <a:endParaRPr lang="id-ID"/>
          </a:p>
        </p:txBody>
      </p:sp>
    </p:spTree>
    <p:extLst>
      <p:ext uri="{BB962C8B-B14F-4D97-AF65-F5344CB8AC3E}">
        <p14:creationId xmlns:p14="http://schemas.microsoft.com/office/powerpoint/2010/main" val="3855430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E46EE-5BB5-0060-6080-A1A6A26225AF}"/>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16DABCDC-361A-8314-343F-829CB2B6E2E0}"/>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76D0E0DC-7A20-E91E-9519-A4F89918C8C5}"/>
              </a:ext>
            </a:extLst>
          </p:cNvPr>
          <p:cNvSpPr>
            <a:spLocks noGrp="1"/>
          </p:cNvSpPr>
          <p:nvPr>
            <p:ph type="body" idx="1"/>
          </p:nvPr>
        </p:nvSpPr>
        <p:spPr/>
        <p:txBody>
          <a:bodyPr/>
          <a:lstStyle/>
          <a:p>
            <a:r>
              <a:rPr lang="id-ID"/>
              <a:t>Logo di lombakan tema dan</a:t>
            </a:r>
          </a:p>
        </p:txBody>
      </p:sp>
      <p:sp>
        <p:nvSpPr>
          <p:cNvPr id="4" name="Tampungan Nomor Slide 3">
            <a:extLst>
              <a:ext uri="{FF2B5EF4-FFF2-40B4-BE49-F238E27FC236}">
                <a16:creationId xmlns:a16="http://schemas.microsoft.com/office/drawing/2014/main" id="{6738181E-2C0E-A199-F36B-F2DFC95B7343}"/>
              </a:ext>
            </a:extLst>
          </p:cNvPr>
          <p:cNvSpPr>
            <a:spLocks noGrp="1"/>
          </p:cNvSpPr>
          <p:nvPr>
            <p:ph type="sldNum" sz="quarter" idx="5"/>
          </p:nvPr>
        </p:nvSpPr>
        <p:spPr/>
        <p:txBody>
          <a:bodyPr/>
          <a:lstStyle/>
          <a:p>
            <a:fld id="{6FA99322-B71D-024A-8A67-8FF0F55C3BCF}" type="slidenum">
              <a:rPr lang="id-ID" smtClean="0"/>
              <a:t>8</a:t>
            </a:fld>
            <a:endParaRPr lang="id-ID"/>
          </a:p>
        </p:txBody>
      </p:sp>
    </p:spTree>
    <p:extLst>
      <p:ext uri="{BB962C8B-B14F-4D97-AF65-F5344CB8AC3E}">
        <p14:creationId xmlns:p14="http://schemas.microsoft.com/office/powerpoint/2010/main" val="1646667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80DCD-2DC8-6A20-1DDB-B33F045F2C4E}"/>
            </a:ext>
          </a:extLst>
        </p:cNvPr>
        <p:cNvGrpSpPr/>
        <p:nvPr/>
      </p:nvGrpSpPr>
      <p:grpSpPr>
        <a:xfrm>
          <a:off x="0" y="0"/>
          <a:ext cx="0" cy="0"/>
          <a:chOff x="0" y="0"/>
          <a:chExt cx="0" cy="0"/>
        </a:xfrm>
      </p:grpSpPr>
      <p:sp>
        <p:nvSpPr>
          <p:cNvPr id="2" name="Tampungan Gambar Slide 1">
            <a:extLst>
              <a:ext uri="{FF2B5EF4-FFF2-40B4-BE49-F238E27FC236}">
                <a16:creationId xmlns:a16="http://schemas.microsoft.com/office/drawing/2014/main" id="{0009ACF2-C562-2900-1F4E-B995ADD19E57}"/>
              </a:ext>
            </a:extLst>
          </p:cNvPr>
          <p:cNvSpPr>
            <a:spLocks noGrp="1" noRot="1" noChangeAspect="1"/>
          </p:cNvSpPr>
          <p:nvPr>
            <p:ph type="sldImg"/>
          </p:nvPr>
        </p:nvSpPr>
        <p:spPr/>
      </p:sp>
      <p:sp>
        <p:nvSpPr>
          <p:cNvPr id="3" name="Tampungan Catatan 2">
            <a:extLst>
              <a:ext uri="{FF2B5EF4-FFF2-40B4-BE49-F238E27FC236}">
                <a16:creationId xmlns:a16="http://schemas.microsoft.com/office/drawing/2014/main" id="{C89B53EA-D6B5-F230-46FF-BADC52ED6EB8}"/>
              </a:ext>
            </a:extLst>
          </p:cNvPr>
          <p:cNvSpPr>
            <a:spLocks noGrp="1"/>
          </p:cNvSpPr>
          <p:nvPr>
            <p:ph type="body" idx="1"/>
          </p:nvPr>
        </p:nvSpPr>
        <p:spPr/>
        <p:txBody>
          <a:bodyPr/>
          <a:lstStyle/>
          <a:p>
            <a:r>
              <a:rPr lang="id-ID"/>
              <a:t>Logo di lombakan tema dan</a:t>
            </a:r>
          </a:p>
        </p:txBody>
      </p:sp>
      <p:sp>
        <p:nvSpPr>
          <p:cNvPr id="4" name="Tampungan Nomor Slide 3">
            <a:extLst>
              <a:ext uri="{FF2B5EF4-FFF2-40B4-BE49-F238E27FC236}">
                <a16:creationId xmlns:a16="http://schemas.microsoft.com/office/drawing/2014/main" id="{7B6EE839-7D02-8798-DC10-C32BEE878DAA}"/>
              </a:ext>
            </a:extLst>
          </p:cNvPr>
          <p:cNvSpPr>
            <a:spLocks noGrp="1"/>
          </p:cNvSpPr>
          <p:nvPr>
            <p:ph type="sldNum" sz="quarter" idx="5"/>
          </p:nvPr>
        </p:nvSpPr>
        <p:spPr/>
        <p:txBody>
          <a:bodyPr/>
          <a:lstStyle/>
          <a:p>
            <a:fld id="{6FA99322-B71D-024A-8A67-8FF0F55C3BCF}" type="slidenum">
              <a:rPr lang="id-ID" smtClean="0"/>
              <a:t>9</a:t>
            </a:fld>
            <a:endParaRPr lang="id-ID"/>
          </a:p>
        </p:txBody>
      </p:sp>
    </p:spTree>
    <p:extLst>
      <p:ext uri="{BB962C8B-B14F-4D97-AF65-F5344CB8AC3E}">
        <p14:creationId xmlns:p14="http://schemas.microsoft.com/office/powerpoint/2010/main" val="2486084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24175-E9E9-4EC7-FB25-BAFB91164D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842F0B-995F-666F-08EB-0017964AD1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2D266B-0714-2803-D939-D2BC3561B450}"/>
              </a:ext>
            </a:extLst>
          </p:cNvPr>
          <p:cNvSpPr>
            <a:spLocks noGrp="1"/>
          </p:cNvSpPr>
          <p:nvPr>
            <p:ph type="dt" sz="half" idx="10"/>
          </p:nvPr>
        </p:nvSpPr>
        <p:spPr/>
        <p:txBody>
          <a:bodyPr/>
          <a:lstStyle/>
          <a:p>
            <a:fld id="{0D538FB7-E8BF-0647-A038-D449204747C8}" type="datetime1">
              <a:rPr lang="en-ID" smtClean="0"/>
              <a:t>28/11/2024</a:t>
            </a:fld>
            <a:endParaRPr lang="en-US"/>
          </a:p>
        </p:txBody>
      </p:sp>
      <p:sp>
        <p:nvSpPr>
          <p:cNvPr id="5" name="Footer Placeholder 4">
            <a:extLst>
              <a:ext uri="{FF2B5EF4-FFF2-40B4-BE49-F238E27FC236}">
                <a16:creationId xmlns:a16="http://schemas.microsoft.com/office/drawing/2014/main" id="{FB781D7B-E98D-D48B-94B6-6317D6B1A4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807C1A-6D83-617A-3BE8-4FE7A88A649E}"/>
              </a:ext>
            </a:extLst>
          </p:cNvPr>
          <p:cNvSpPr>
            <a:spLocks noGrp="1"/>
          </p:cNvSpPr>
          <p:nvPr>
            <p:ph type="sldNum" sz="quarter" idx="12"/>
          </p:nvPr>
        </p:nvSpPr>
        <p:spPr/>
        <p:txBody>
          <a:bodyPr/>
          <a:lstStyle/>
          <a:p>
            <a:fld id="{E3DB30A5-B836-8A40-9744-C8521EF9FD5E}" type="slidenum">
              <a:rPr lang="en-US" smtClean="0"/>
              <a:t>‹#›</a:t>
            </a:fld>
            <a:endParaRPr lang="en-US"/>
          </a:p>
        </p:txBody>
      </p:sp>
    </p:spTree>
    <p:extLst>
      <p:ext uri="{BB962C8B-B14F-4D97-AF65-F5344CB8AC3E}">
        <p14:creationId xmlns:p14="http://schemas.microsoft.com/office/powerpoint/2010/main" val="3893334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368F1-17D6-6D73-C0D8-87657D936F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3149B0-9201-5837-CAEB-4E75190A2D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3BFF16-1B80-B164-9D73-FD43D1AC2424}"/>
              </a:ext>
            </a:extLst>
          </p:cNvPr>
          <p:cNvSpPr>
            <a:spLocks noGrp="1"/>
          </p:cNvSpPr>
          <p:nvPr>
            <p:ph type="dt" sz="half" idx="10"/>
          </p:nvPr>
        </p:nvSpPr>
        <p:spPr/>
        <p:txBody>
          <a:bodyPr/>
          <a:lstStyle/>
          <a:p>
            <a:fld id="{91D3721F-AFCD-EB40-876F-84CA6002853E}" type="datetime1">
              <a:rPr lang="en-ID" smtClean="0"/>
              <a:t>28/11/2024</a:t>
            </a:fld>
            <a:endParaRPr lang="en-US"/>
          </a:p>
        </p:txBody>
      </p:sp>
      <p:sp>
        <p:nvSpPr>
          <p:cNvPr id="5" name="Footer Placeholder 4">
            <a:extLst>
              <a:ext uri="{FF2B5EF4-FFF2-40B4-BE49-F238E27FC236}">
                <a16:creationId xmlns:a16="http://schemas.microsoft.com/office/drawing/2014/main" id="{E1C90636-57E6-8F8E-709D-703D85AE3F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3F8816-348D-67A1-1252-1B1419FF31AF}"/>
              </a:ext>
            </a:extLst>
          </p:cNvPr>
          <p:cNvSpPr>
            <a:spLocks noGrp="1"/>
          </p:cNvSpPr>
          <p:nvPr>
            <p:ph type="sldNum" sz="quarter" idx="12"/>
          </p:nvPr>
        </p:nvSpPr>
        <p:spPr/>
        <p:txBody>
          <a:bodyPr/>
          <a:lstStyle/>
          <a:p>
            <a:fld id="{E3DB30A5-B836-8A40-9744-C8521EF9FD5E}" type="slidenum">
              <a:rPr lang="en-US" smtClean="0"/>
              <a:t>‹#›</a:t>
            </a:fld>
            <a:endParaRPr lang="en-US"/>
          </a:p>
        </p:txBody>
      </p:sp>
    </p:spTree>
    <p:extLst>
      <p:ext uri="{BB962C8B-B14F-4D97-AF65-F5344CB8AC3E}">
        <p14:creationId xmlns:p14="http://schemas.microsoft.com/office/powerpoint/2010/main" val="1590767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B159E1-715C-1DEF-FA98-31C0B51780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55FCC5-8FBE-0CEE-E14B-70E4504523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FDDECA-88B6-C846-D579-34B7D60B935F}"/>
              </a:ext>
            </a:extLst>
          </p:cNvPr>
          <p:cNvSpPr>
            <a:spLocks noGrp="1"/>
          </p:cNvSpPr>
          <p:nvPr>
            <p:ph type="dt" sz="half" idx="10"/>
          </p:nvPr>
        </p:nvSpPr>
        <p:spPr/>
        <p:txBody>
          <a:bodyPr/>
          <a:lstStyle/>
          <a:p>
            <a:fld id="{8AA554C5-B6DA-EE42-8124-14A03E67D551}" type="datetime1">
              <a:rPr lang="en-ID" smtClean="0"/>
              <a:t>28/11/2024</a:t>
            </a:fld>
            <a:endParaRPr lang="en-US"/>
          </a:p>
        </p:txBody>
      </p:sp>
      <p:sp>
        <p:nvSpPr>
          <p:cNvPr id="5" name="Footer Placeholder 4">
            <a:extLst>
              <a:ext uri="{FF2B5EF4-FFF2-40B4-BE49-F238E27FC236}">
                <a16:creationId xmlns:a16="http://schemas.microsoft.com/office/drawing/2014/main" id="{E07A49D5-DE7A-48A3-7D43-2613B0ADE9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53CEC4-4066-9D3F-EB3A-86183D32D85B}"/>
              </a:ext>
            </a:extLst>
          </p:cNvPr>
          <p:cNvSpPr>
            <a:spLocks noGrp="1"/>
          </p:cNvSpPr>
          <p:nvPr>
            <p:ph type="sldNum" sz="quarter" idx="12"/>
          </p:nvPr>
        </p:nvSpPr>
        <p:spPr/>
        <p:txBody>
          <a:bodyPr/>
          <a:lstStyle/>
          <a:p>
            <a:fld id="{E3DB30A5-B836-8A40-9744-C8521EF9FD5E}" type="slidenum">
              <a:rPr lang="en-US" smtClean="0"/>
              <a:t>‹#›</a:t>
            </a:fld>
            <a:endParaRPr lang="en-US"/>
          </a:p>
        </p:txBody>
      </p:sp>
    </p:spTree>
    <p:extLst>
      <p:ext uri="{BB962C8B-B14F-4D97-AF65-F5344CB8AC3E}">
        <p14:creationId xmlns:p14="http://schemas.microsoft.com/office/powerpoint/2010/main" val="2747889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Title 2">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6BC515DB-7B1C-3370-8F50-08B8416EB09F}"/>
              </a:ext>
              <a:ext uri="{C183D7F6-B498-43B3-948B-1728B52AA6E4}">
                <adec:decorative xmlns:adec="http://schemas.microsoft.com/office/drawing/2017/decorative" val="1"/>
              </a:ext>
            </a:extLst>
          </p:cNvPr>
          <p:cNvSpPr/>
          <p:nvPr userDrawn="1"/>
        </p:nvSpPr>
        <p:spPr>
          <a:xfrm flipH="1">
            <a:off x="1697071" y="3830795"/>
            <a:ext cx="2496416" cy="2490682"/>
          </a:xfrm>
          <a:prstGeom prst="roundRect">
            <a:avLst>
              <a:gd name="adj" fmla="val 50000"/>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1">
            <a:extLst>
              <a:ext uri="{FF2B5EF4-FFF2-40B4-BE49-F238E27FC236}">
                <a16:creationId xmlns:a16="http://schemas.microsoft.com/office/drawing/2014/main" id="{0D15194A-4B0C-6147-8FF2-BB4E50ECC1F5}"/>
              </a:ext>
              <a:ext uri="{C183D7F6-B498-43B3-948B-1728B52AA6E4}">
                <adec:decorative xmlns:adec="http://schemas.microsoft.com/office/drawing/2017/decorative" val="1"/>
              </a:ext>
            </a:extLst>
          </p:cNvPr>
          <p:cNvSpPr/>
          <p:nvPr userDrawn="1"/>
        </p:nvSpPr>
        <p:spPr>
          <a:xfrm flipH="1">
            <a:off x="3522447" y="0"/>
            <a:ext cx="7498230" cy="6858000"/>
          </a:xfrm>
          <a:custGeom>
            <a:avLst/>
            <a:gdLst>
              <a:gd name="connsiteX0" fmla="*/ 3959468 w 7498230"/>
              <a:gd name="connsiteY0" fmla="*/ 0 h 6858000"/>
              <a:gd name="connsiteX1" fmla="*/ 7498230 w 7498230"/>
              <a:gd name="connsiteY1" fmla="*/ 0 h 6858000"/>
              <a:gd name="connsiteX2" fmla="*/ 3538762 w 7498230"/>
              <a:gd name="connsiteY2" fmla="*/ 6858000 h 6858000"/>
              <a:gd name="connsiteX3" fmla="*/ 0 w 749823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498230" h="6858000">
                <a:moveTo>
                  <a:pt x="3959468" y="0"/>
                </a:moveTo>
                <a:lnTo>
                  <a:pt x="7498230" y="0"/>
                </a:lnTo>
                <a:lnTo>
                  <a:pt x="3538762" y="6858000"/>
                </a:lnTo>
                <a:lnTo>
                  <a:pt x="0" y="6858000"/>
                </a:lnTo>
                <a:close/>
              </a:path>
            </a:pathLst>
          </a:cu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 name="Graphic 9">
            <a:extLst>
              <a:ext uri="{FF2B5EF4-FFF2-40B4-BE49-F238E27FC236}">
                <a16:creationId xmlns:a16="http://schemas.microsoft.com/office/drawing/2014/main" id="{7008052E-C579-D93A-9B03-CA08D7460F9B}"/>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9177" b="21401"/>
          <a:stretch/>
        </p:blipFill>
        <p:spPr>
          <a:xfrm flipV="1">
            <a:off x="0" y="325"/>
            <a:ext cx="1869610" cy="4237825"/>
          </a:xfrm>
          <a:prstGeom prst="rect">
            <a:avLst/>
          </a:prstGeom>
        </p:spPr>
      </p:pic>
      <p:sp>
        <p:nvSpPr>
          <p:cNvPr id="16" name="Freeform 3">
            <a:extLst>
              <a:ext uri="{FF2B5EF4-FFF2-40B4-BE49-F238E27FC236}">
                <a16:creationId xmlns:a16="http://schemas.microsoft.com/office/drawing/2014/main" id="{F2EC93D7-B6B6-D315-CBAC-F2062C650B68}"/>
              </a:ext>
              <a:ext uri="{C183D7F6-B498-43B3-948B-1728B52AA6E4}">
                <adec:decorative xmlns:adec="http://schemas.microsoft.com/office/drawing/2017/decorative" val="1"/>
              </a:ext>
            </a:extLst>
          </p:cNvPr>
          <p:cNvSpPr/>
          <p:nvPr userDrawn="1"/>
        </p:nvSpPr>
        <p:spPr>
          <a:xfrm flipH="1">
            <a:off x="5435134" y="3712319"/>
            <a:ext cx="3059474" cy="3145681"/>
          </a:xfrm>
          <a:custGeom>
            <a:avLst/>
            <a:gdLst>
              <a:gd name="connsiteX0" fmla="*/ 2216294 w 3059474"/>
              <a:gd name="connsiteY0" fmla="*/ 1963 h 3145681"/>
              <a:gd name="connsiteX1" fmla="*/ 2665245 w 3059474"/>
              <a:gd name="connsiteY1" fmla="*/ 105730 h 3145681"/>
              <a:gd name="connsiteX2" fmla="*/ 2953745 w 3059474"/>
              <a:gd name="connsiteY2" fmla="*/ 1182423 h 3145681"/>
              <a:gd name="connsiteX3" fmla="*/ 1820257 w 3059474"/>
              <a:gd name="connsiteY3" fmla="*/ 3145681 h 3145681"/>
              <a:gd name="connsiteX4" fmla="*/ 0 w 3059474"/>
              <a:gd name="connsiteY4" fmla="*/ 3145681 h 3145681"/>
              <a:gd name="connsiteX5" fmla="*/ 1588552 w 3059474"/>
              <a:gd name="connsiteY5" fmla="*/ 394229 h 3145681"/>
              <a:gd name="connsiteX6" fmla="*/ 2216294 w 3059474"/>
              <a:gd name="connsiteY6" fmla="*/ 1963 h 3145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9474" h="3145681">
                <a:moveTo>
                  <a:pt x="2216294" y="1963"/>
                </a:moveTo>
                <a:cubicBezTo>
                  <a:pt x="2367730" y="-8739"/>
                  <a:pt x="2523875" y="24110"/>
                  <a:pt x="2665245" y="105730"/>
                </a:cubicBezTo>
                <a:cubicBezTo>
                  <a:pt x="3042233" y="323384"/>
                  <a:pt x="3171399" y="805435"/>
                  <a:pt x="2953745" y="1182423"/>
                </a:cubicBezTo>
                <a:lnTo>
                  <a:pt x="1820257" y="3145681"/>
                </a:lnTo>
                <a:lnTo>
                  <a:pt x="0" y="3145681"/>
                </a:lnTo>
                <a:lnTo>
                  <a:pt x="1588552" y="394229"/>
                </a:lnTo>
                <a:cubicBezTo>
                  <a:pt x="1724586" y="158612"/>
                  <a:pt x="1963900" y="19800"/>
                  <a:pt x="2216294" y="1963"/>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04605" y="1868489"/>
            <a:ext cx="5832907" cy="4415795"/>
          </a:xfrm>
        </p:spPr>
        <p:txBody>
          <a:bodyPr anchor="ctr">
            <a:normAutofit/>
          </a:bodyPr>
          <a:lstStyle>
            <a:lvl1pPr algn="l">
              <a:lnSpc>
                <a:spcPct val="90000"/>
              </a:lnSpc>
              <a:defRPr sz="5400" b="1" cap="all" baseline="0"/>
            </a:lvl1pPr>
          </a:lstStyle>
          <a:p>
            <a:r>
              <a:rPr lang="en-US"/>
              <a:t>Click to edit Master title style</a:t>
            </a:r>
            <a:endParaRPr lang="en-US" dirty="0"/>
          </a:p>
        </p:txBody>
      </p:sp>
      <p:sp>
        <p:nvSpPr>
          <p:cNvPr id="30" name="Picture Placeholder 29">
            <a:extLst>
              <a:ext uri="{FF2B5EF4-FFF2-40B4-BE49-F238E27FC236}">
                <a16:creationId xmlns:a16="http://schemas.microsoft.com/office/drawing/2014/main" id="{4E53CBB4-E97E-0645-ABD7-E16233BA0541}"/>
              </a:ext>
            </a:extLst>
          </p:cNvPr>
          <p:cNvSpPr>
            <a:spLocks noGrp="1"/>
          </p:cNvSpPr>
          <p:nvPr>
            <p:ph type="pic" sz="quarter" idx="11"/>
          </p:nvPr>
        </p:nvSpPr>
        <p:spPr>
          <a:xfrm>
            <a:off x="5480723" y="0"/>
            <a:ext cx="5406113" cy="4800932"/>
          </a:xfrm>
          <a:custGeom>
            <a:avLst/>
            <a:gdLst>
              <a:gd name="connsiteX0" fmla="*/ 4382284 w 5406113"/>
              <a:gd name="connsiteY0" fmla="*/ 910336 h 4800932"/>
              <a:gd name="connsiteX1" fmla="*/ 4955350 w 5406113"/>
              <a:gd name="connsiteY1" fmla="*/ 1902915 h 4800932"/>
              <a:gd name="connsiteX2" fmla="*/ 4913686 w 5406113"/>
              <a:gd name="connsiteY2" fmla="*/ 1907115 h 4800932"/>
              <a:gd name="connsiteX3" fmla="*/ 4273606 w 5406113"/>
              <a:gd name="connsiteY3" fmla="*/ 1267035 h 4800932"/>
              <a:gd name="connsiteX4" fmla="*/ 4323907 w 5406113"/>
              <a:gd name="connsiteY4" fmla="*/ 1017887 h 4800932"/>
              <a:gd name="connsiteX5" fmla="*/ 0 w 5406113"/>
              <a:gd name="connsiteY5" fmla="*/ 0 h 4800932"/>
              <a:gd name="connsiteX6" fmla="*/ 3856701 w 5406113"/>
              <a:gd name="connsiteY6" fmla="*/ 0 h 4800932"/>
              <a:gd name="connsiteX7" fmla="*/ 4345712 w 5406113"/>
              <a:gd name="connsiteY7" fmla="*/ 846991 h 4800932"/>
              <a:gd name="connsiteX8" fmla="*/ 4326054 w 5406113"/>
              <a:gd name="connsiteY8" fmla="*/ 870817 h 4800932"/>
              <a:gd name="connsiteX9" fmla="*/ 4205026 w 5406113"/>
              <a:gd name="connsiteY9" fmla="*/ 1267035 h 4800932"/>
              <a:gd name="connsiteX10" fmla="*/ 4913686 w 5406113"/>
              <a:gd name="connsiteY10" fmla="*/ 1975695 h 4800932"/>
              <a:gd name="connsiteX11" fmla="*/ 4992767 w 5406113"/>
              <a:gd name="connsiteY11" fmla="*/ 1967723 h 4800932"/>
              <a:gd name="connsiteX12" fmla="*/ 5182097 w 5406113"/>
              <a:gd name="connsiteY12" fmla="*/ 2295653 h 4800932"/>
              <a:gd name="connsiteX13" fmla="*/ 4570835 w 5406113"/>
              <a:gd name="connsiteY13" fmla="*/ 4576916 h 4800932"/>
              <a:gd name="connsiteX14" fmla="*/ 2289571 w 5406113"/>
              <a:gd name="connsiteY14" fmla="*/ 3965654 h 4800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06113" h="4800932">
                <a:moveTo>
                  <a:pt x="4382284" y="910336"/>
                </a:moveTo>
                <a:lnTo>
                  <a:pt x="4955350" y="1902915"/>
                </a:lnTo>
                <a:lnTo>
                  <a:pt x="4913686" y="1907115"/>
                </a:lnTo>
                <a:cubicBezTo>
                  <a:pt x="4560180" y="1907115"/>
                  <a:pt x="4273606" y="1620541"/>
                  <a:pt x="4273606" y="1267035"/>
                </a:cubicBezTo>
                <a:cubicBezTo>
                  <a:pt x="4273606" y="1178659"/>
                  <a:pt x="4291517" y="1094465"/>
                  <a:pt x="4323907" y="1017887"/>
                </a:cubicBezTo>
                <a:close/>
                <a:moveTo>
                  <a:pt x="0" y="0"/>
                </a:moveTo>
                <a:lnTo>
                  <a:pt x="3856701" y="0"/>
                </a:lnTo>
                <a:lnTo>
                  <a:pt x="4345712" y="846991"/>
                </a:lnTo>
                <a:lnTo>
                  <a:pt x="4326054" y="870817"/>
                </a:lnTo>
                <a:cubicBezTo>
                  <a:pt x="4249643" y="983919"/>
                  <a:pt x="4205026" y="1120267"/>
                  <a:pt x="4205026" y="1267035"/>
                </a:cubicBezTo>
                <a:cubicBezTo>
                  <a:pt x="4205026" y="1658417"/>
                  <a:pt x="4522304" y="1975695"/>
                  <a:pt x="4913686" y="1975695"/>
                </a:cubicBezTo>
                <a:lnTo>
                  <a:pt x="4992767" y="1967723"/>
                </a:lnTo>
                <a:lnTo>
                  <a:pt x="5182097" y="2295653"/>
                </a:lnTo>
                <a:cubicBezTo>
                  <a:pt x="5643255" y="3094402"/>
                  <a:pt x="5369584" y="4115758"/>
                  <a:pt x="4570835" y="4576916"/>
                </a:cubicBezTo>
                <a:cubicBezTo>
                  <a:pt x="3772085" y="5038074"/>
                  <a:pt x="2750729" y="4764403"/>
                  <a:pt x="2289571" y="3965654"/>
                </a:cubicBezTo>
                <a:close/>
              </a:path>
            </a:pathLst>
          </a:custGeom>
        </p:spPr>
        <p:txBody>
          <a:bodyPr wrap="square">
            <a:noAutofit/>
          </a:bodyPr>
          <a:lstStyle>
            <a:lvl1pPr algn="ctr">
              <a:defRPr sz="1600"/>
            </a:lvl1pPr>
          </a:lstStyle>
          <a:p>
            <a:r>
              <a:rPr lang="en-US"/>
              <a:t>Click icon to add picture</a:t>
            </a:r>
          </a:p>
        </p:txBody>
      </p:sp>
      <p:sp>
        <p:nvSpPr>
          <p:cNvPr id="31" name="Freeform: Shape 30">
            <a:extLst>
              <a:ext uri="{FF2B5EF4-FFF2-40B4-BE49-F238E27FC236}">
                <a16:creationId xmlns:a16="http://schemas.microsoft.com/office/drawing/2014/main" id="{2DB6AD51-A029-8ED4-DB6D-6563C25C9280}"/>
              </a:ext>
            </a:extLst>
          </p:cNvPr>
          <p:cNvSpPr/>
          <p:nvPr userDrawn="1"/>
        </p:nvSpPr>
        <p:spPr>
          <a:xfrm>
            <a:off x="9685749" y="558375"/>
            <a:ext cx="1417320" cy="1417320"/>
          </a:xfrm>
          <a:custGeom>
            <a:avLst/>
            <a:gdLst>
              <a:gd name="connsiteX0" fmla="*/ 708660 w 1417320"/>
              <a:gd name="connsiteY0" fmla="*/ 68580 h 1417320"/>
              <a:gd name="connsiteX1" fmla="*/ 68580 w 1417320"/>
              <a:gd name="connsiteY1" fmla="*/ 708660 h 1417320"/>
              <a:gd name="connsiteX2" fmla="*/ 708660 w 1417320"/>
              <a:gd name="connsiteY2" fmla="*/ 1348740 h 1417320"/>
              <a:gd name="connsiteX3" fmla="*/ 1348740 w 1417320"/>
              <a:gd name="connsiteY3" fmla="*/ 708660 h 1417320"/>
              <a:gd name="connsiteX4" fmla="*/ 708660 w 1417320"/>
              <a:gd name="connsiteY4" fmla="*/ 6858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68580"/>
                </a:moveTo>
                <a:cubicBezTo>
                  <a:pt x="355154" y="68580"/>
                  <a:pt x="68580" y="355154"/>
                  <a:pt x="68580" y="708660"/>
                </a:cubicBezTo>
                <a:cubicBezTo>
                  <a:pt x="68580" y="1062166"/>
                  <a:pt x="355154" y="1348740"/>
                  <a:pt x="708660" y="1348740"/>
                </a:cubicBezTo>
                <a:cubicBezTo>
                  <a:pt x="1062166" y="1348740"/>
                  <a:pt x="1348740" y="1062166"/>
                  <a:pt x="1348740" y="708660"/>
                </a:cubicBezTo>
                <a:cubicBezTo>
                  <a:pt x="1348740" y="355154"/>
                  <a:pt x="1062166" y="68580"/>
                  <a:pt x="708660" y="6858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71041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Two Content 2">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240BB4C-6B8F-357F-ED6F-F587D1FE7DE7}"/>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898" b="63293"/>
          <a:stretch/>
        </p:blipFill>
        <p:spPr>
          <a:xfrm rot="5400000" flipV="1">
            <a:off x="8334734" y="2739009"/>
            <a:ext cx="5181600" cy="2524571"/>
          </a:xfrm>
          <a:prstGeom prst="rect">
            <a:avLst/>
          </a:prstGeom>
        </p:spPr>
      </p:pic>
      <p:sp>
        <p:nvSpPr>
          <p:cNvPr id="5" name="Freeform 5">
            <a:extLst>
              <a:ext uri="{FF2B5EF4-FFF2-40B4-BE49-F238E27FC236}">
                <a16:creationId xmlns:a16="http://schemas.microsoft.com/office/drawing/2014/main" id="{EC29CEAF-3197-2C9C-F10A-BC9C1D5E707E}"/>
              </a:ext>
              <a:ext uri="{C183D7F6-B498-43B3-948B-1728B52AA6E4}">
                <adec:decorative xmlns:adec="http://schemas.microsoft.com/office/drawing/2017/decorative" val="1"/>
              </a:ext>
            </a:extLst>
          </p:cNvPr>
          <p:cNvSpPr/>
          <p:nvPr userDrawn="1"/>
        </p:nvSpPr>
        <p:spPr>
          <a:xfrm rot="13500000" flipV="1">
            <a:off x="4934806" y="4647063"/>
            <a:ext cx="2169988" cy="3494471"/>
          </a:xfrm>
          <a:custGeom>
            <a:avLst/>
            <a:gdLst>
              <a:gd name="connsiteX0" fmla="*/ 2169988 w 2169988"/>
              <a:gd name="connsiteY0" fmla="*/ 3494471 h 3494471"/>
              <a:gd name="connsiteX1" fmla="*/ 0 w 2169988"/>
              <a:gd name="connsiteY1" fmla="*/ 1324484 h 3494471"/>
              <a:gd name="connsiteX2" fmla="*/ 0 w 2169988"/>
              <a:gd name="connsiteY2" fmla="*/ 1084994 h 3494471"/>
              <a:gd name="connsiteX3" fmla="*/ 1084994 w 2169988"/>
              <a:gd name="connsiteY3" fmla="*/ 0 h 3494471"/>
              <a:gd name="connsiteX4" fmla="*/ 2169988 w 2169988"/>
              <a:gd name="connsiteY4" fmla="*/ 1084994 h 3494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988" h="3494471">
                <a:moveTo>
                  <a:pt x="2169988" y="3494471"/>
                </a:moveTo>
                <a:lnTo>
                  <a:pt x="0" y="1324484"/>
                </a:lnTo>
                <a:lnTo>
                  <a:pt x="0" y="1084994"/>
                </a:lnTo>
                <a:cubicBezTo>
                  <a:pt x="0" y="485768"/>
                  <a:pt x="485768" y="0"/>
                  <a:pt x="1084994" y="0"/>
                </a:cubicBezTo>
                <a:cubicBezTo>
                  <a:pt x="1684220" y="0"/>
                  <a:pt x="2169988" y="485768"/>
                  <a:pt x="2169988" y="1084994"/>
                </a:cubicBez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Rounded Rectangle 6">
            <a:extLst>
              <a:ext uri="{FF2B5EF4-FFF2-40B4-BE49-F238E27FC236}">
                <a16:creationId xmlns:a16="http://schemas.microsoft.com/office/drawing/2014/main" id="{990D998F-6A53-4D78-E05B-B6F861387F05}"/>
              </a:ext>
              <a:ext uri="{C183D7F6-B498-43B3-948B-1728B52AA6E4}">
                <adec:decorative xmlns:adec="http://schemas.microsoft.com/office/drawing/2017/decorative" val="1"/>
              </a:ext>
            </a:extLst>
          </p:cNvPr>
          <p:cNvSpPr/>
          <p:nvPr userDrawn="1"/>
        </p:nvSpPr>
        <p:spPr>
          <a:xfrm flipH="1" flipV="1">
            <a:off x="1203067" y="591806"/>
            <a:ext cx="906031" cy="903950"/>
          </a:xfrm>
          <a:prstGeom prst="roundRect">
            <a:avLst>
              <a:gd name="adj" fmla="val 50000"/>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381000" y="42672"/>
            <a:ext cx="11430000" cy="1941577"/>
          </a:xfrm>
        </p:spPr>
        <p:txBody>
          <a:bodyPr anchor="ctr">
            <a:noAutofit/>
          </a:bodyPr>
          <a:lstStyle>
            <a:lvl1pPr algn="ctr">
              <a:defRPr sz="4400"/>
            </a:lvl1pPr>
          </a:lstStyle>
          <a:p>
            <a:r>
              <a:rPr lang="en-US" dirty="0"/>
              <a:t>Click to Add title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hasCustomPrompt="1"/>
          </p:nvPr>
        </p:nvSpPr>
        <p:spPr>
          <a:xfrm>
            <a:off x="1089092" y="2208897"/>
            <a:ext cx="4714785" cy="3988349"/>
          </a:xfrm>
        </p:spPr>
        <p:txBody>
          <a:bodyPr>
            <a:normAutofit/>
          </a:bodyPr>
          <a:lstStyle>
            <a:lvl1pPr marL="512064" indent="-512064" algn="l">
              <a:lnSpc>
                <a:spcPct val="100000"/>
              </a:lnSpc>
              <a:spcBef>
                <a:spcPts val="1000"/>
              </a:spcBef>
              <a:spcAft>
                <a:spcPts val="800"/>
              </a:spcAft>
              <a:buFont typeface="+mj-lt"/>
              <a:buAutoNum type="arabicPeriod"/>
              <a:defRPr sz="1800"/>
            </a:lvl1pPr>
            <a:lvl2pPr marL="800100" indent="-512064" algn="l">
              <a:lnSpc>
                <a:spcPct val="100000"/>
              </a:lnSpc>
              <a:spcBef>
                <a:spcPts val="1000"/>
              </a:spcBef>
              <a:spcAft>
                <a:spcPts val="800"/>
              </a:spcAft>
              <a:buFont typeface="+mj-lt"/>
              <a:buAutoNum type="alphaLcPeriod"/>
              <a:defRPr sz="1600"/>
            </a:lvl2pPr>
            <a:lvl3pPr marL="1257300" indent="-512064" algn="l">
              <a:lnSpc>
                <a:spcPct val="100000"/>
              </a:lnSpc>
              <a:spcBef>
                <a:spcPts val="1000"/>
              </a:spcBef>
              <a:spcAft>
                <a:spcPts val="800"/>
              </a:spcAft>
              <a:buFont typeface="+mj-lt"/>
              <a:buAutoNum type="arabicParenR"/>
              <a:defRPr sz="1400"/>
            </a:lvl3pPr>
            <a:lvl4pPr marL="1600200" indent="-512064" algn="l">
              <a:lnSpc>
                <a:spcPct val="100000"/>
              </a:lnSpc>
              <a:spcBef>
                <a:spcPts val="1000"/>
              </a:spcBef>
              <a:spcAft>
                <a:spcPts val="800"/>
              </a:spcAft>
              <a:buFont typeface="+mj-lt"/>
              <a:buAutoNum type="alphaLcParenR"/>
              <a:defRPr sz="1200"/>
            </a:lvl4pPr>
            <a:lvl5pPr marL="2057400" indent="-512064" algn="l">
              <a:lnSpc>
                <a:spcPct val="100000"/>
              </a:lnSpc>
              <a:spcBef>
                <a:spcPts val="1000"/>
              </a:spcBef>
              <a:spcAft>
                <a:spcPts val="800"/>
              </a:spcAft>
              <a:buFont typeface="+mj-lt"/>
              <a:buAutoNum type="romanLcPeriod"/>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F92E9A95-2BF4-99BE-F73A-A74D783CE446}"/>
              </a:ext>
            </a:extLst>
          </p:cNvPr>
          <p:cNvSpPr>
            <a:spLocks noGrp="1"/>
          </p:cNvSpPr>
          <p:nvPr>
            <p:ph idx="10" hasCustomPrompt="1"/>
          </p:nvPr>
        </p:nvSpPr>
        <p:spPr>
          <a:xfrm>
            <a:off x="6425417" y="2208897"/>
            <a:ext cx="4714785" cy="3988349"/>
          </a:xfrm>
        </p:spPr>
        <p:txBody>
          <a:bodyPr>
            <a:normAutofit/>
          </a:bodyPr>
          <a:lstStyle>
            <a:lvl1pPr marL="0" indent="0" algn="l">
              <a:lnSpc>
                <a:spcPct val="90000"/>
              </a:lnSpc>
              <a:spcBef>
                <a:spcPts val="1000"/>
              </a:spcBef>
              <a:spcAft>
                <a:spcPts val="800"/>
              </a:spcAft>
              <a:buNone/>
              <a:defRPr sz="1800"/>
            </a:lvl1pPr>
            <a:lvl2pPr marL="742950" indent="-285750" algn="l">
              <a:lnSpc>
                <a:spcPct val="90000"/>
              </a:lnSpc>
              <a:spcBef>
                <a:spcPts val="1000"/>
              </a:spcBef>
              <a:spcAft>
                <a:spcPts val="800"/>
              </a:spcAft>
              <a:buFont typeface="Arial" panose="020B0604020202020204" pitchFamily="34" charset="0"/>
              <a:buChar char="•"/>
              <a:defRPr sz="1600"/>
            </a:lvl2pPr>
            <a:lvl3pPr marL="1200150" indent="-285750" algn="l">
              <a:lnSpc>
                <a:spcPct val="90000"/>
              </a:lnSpc>
              <a:spcBef>
                <a:spcPts val="1000"/>
              </a:spcBef>
              <a:spcAft>
                <a:spcPts val="800"/>
              </a:spcAft>
              <a:buFont typeface="Arial" panose="020B0604020202020204" pitchFamily="34" charset="0"/>
              <a:buChar char="•"/>
              <a:defRPr sz="1400"/>
            </a:lvl3pPr>
            <a:lvl4pPr marL="1543050" indent="-171450" algn="l">
              <a:lnSpc>
                <a:spcPct val="90000"/>
              </a:lnSpc>
              <a:spcBef>
                <a:spcPts val="1000"/>
              </a:spcBef>
              <a:spcAft>
                <a:spcPts val="800"/>
              </a:spcAft>
              <a:buFont typeface="Arial" panose="020B0604020202020204" pitchFamily="34" charset="0"/>
              <a:buChar char="•"/>
              <a:defRPr sz="1200"/>
            </a:lvl4pPr>
            <a:lvl5pPr marL="2000250" indent="-171450" algn="l">
              <a:lnSpc>
                <a:spcPct val="90000"/>
              </a:lnSpc>
              <a:spcBef>
                <a:spcPts val="1000"/>
              </a:spcBef>
              <a:spcAft>
                <a:spcPts val="800"/>
              </a:spcAft>
              <a:buFont typeface="Arial" panose="020B0604020202020204" pitchFamily="34" charset="0"/>
              <a:buChar cha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6">
            <a:extLst>
              <a:ext uri="{FF2B5EF4-FFF2-40B4-BE49-F238E27FC236}">
                <a16:creationId xmlns:a16="http://schemas.microsoft.com/office/drawing/2014/main" id="{2565D73C-F16A-968B-391B-24CB7EEB3F1B}"/>
              </a:ext>
            </a:extLst>
          </p:cNvPr>
          <p:cNvSpPr>
            <a:spLocks noGrp="1"/>
          </p:cNvSpPr>
          <p:nvPr>
            <p:ph type="ftr" sz="quarter" idx="11"/>
          </p:nvPr>
        </p:nvSpPr>
        <p:spPr/>
        <p:txBody>
          <a:bodyPr/>
          <a:lstStyle/>
          <a:p>
            <a:r>
              <a:rPr lang="en-US"/>
              <a:t>Business marketing meeting</a:t>
            </a:r>
            <a:endParaRPr lang="en-US" dirty="0"/>
          </a:p>
        </p:txBody>
      </p:sp>
      <p:sp>
        <p:nvSpPr>
          <p:cNvPr id="8" name="Slide Number Placeholder 7">
            <a:extLst>
              <a:ext uri="{FF2B5EF4-FFF2-40B4-BE49-F238E27FC236}">
                <a16:creationId xmlns:a16="http://schemas.microsoft.com/office/drawing/2014/main" id="{BCDC7A41-1D00-F1B1-08B5-F7E01122C58C}"/>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315034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7E10A-FC57-F87A-02A0-C1CFE9CC46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20030C-6314-8B38-8EEE-2DC608C0BE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41F09D-7564-2091-AE86-C2064E4B4342}"/>
              </a:ext>
            </a:extLst>
          </p:cNvPr>
          <p:cNvSpPr>
            <a:spLocks noGrp="1"/>
          </p:cNvSpPr>
          <p:nvPr>
            <p:ph type="dt" sz="half" idx="10"/>
          </p:nvPr>
        </p:nvSpPr>
        <p:spPr/>
        <p:txBody>
          <a:bodyPr/>
          <a:lstStyle/>
          <a:p>
            <a:fld id="{B6AFB5FC-C9AD-4947-90CB-0F1B95093C35}" type="datetime1">
              <a:rPr lang="en-ID" smtClean="0"/>
              <a:t>28/11/2024</a:t>
            </a:fld>
            <a:endParaRPr lang="en-US"/>
          </a:p>
        </p:txBody>
      </p:sp>
      <p:sp>
        <p:nvSpPr>
          <p:cNvPr id="5" name="Footer Placeholder 4">
            <a:extLst>
              <a:ext uri="{FF2B5EF4-FFF2-40B4-BE49-F238E27FC236}">
                <a16:creationId xmlns:a16="http://schemas.microsoft.com/office/drawing/2014/main" id="{62DA5FD7-1510-4CC4-8E08-4873890551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19684E-B4F5-A644-B63B-CB0207F83D69}"/>
              </a:ext>
            </a:extLst>
          </p:cNvPr>
          <p:cNvSpPr>
            <a:spLocks noGrp="1"/>
          </p:cNvSpPr>
          <p:nvPr>
            <p:ph type="sldNum" sz="quarter" idx="12"/>
          </p:nvPr>
        </p:nvSpPr>
        <p:spPr/>
        <p:txBody>
          <a:bodyPr/>
          <a:lstStyle/>
          <a:p>
            <a:fld id="{AF2E8EA2-2BD7-364E-849B-E40AAFCB9C93}" type="slidenum">
              <a:rPr lang="en-US" smtClean="0"/>
              <a:t>‹#›</a:t>
            </a:fld>
            <a:endParaRPr lang="en-US"/>
          </a:p>
        </p:txBody>
      </p:sp>
    </p:spTree>
    <p:extLst>
      <p:ext uri="{BB962C8B-B14F-4D97-AF65-F5344CB8AC3E}">
        <p14:creationId xmlns:p14="http://schemas.microsoft.com/office/powerpoint/2010/main" val="3791046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CE974-45BE-10D8-875F-9E26559702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D5CF3C-F876-EBE8-FDFC-8364F26471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D67FD1-F1F7-4D39-04C4-A6E995FE5D64}"/>
              </a:ext>
            </a:extLst>
          </p:cNvPr>
          <p:cNvSpPr>
            <a:spLocks noGrp="1"/>
          </p:cNvSpPr>
          <p:nvPr>
            <p:ph type="dt" sz="half" idx="10"/>
          </p:nvPr>
        </p:nvSpPr>
        <p:spPr/>
        <p:txBody>
          <a:bodyPr/>
          <a:lstStyle/>
          <a:p>
            <a:fld id="{E4E94BFA-3A5B-6045-8C4C-C2833F0662F4}" type="datetime1">
              <a:rPr lang="en-ID" smtClean="0"/>
              <a:t>28/11/2024</a:t>
            </a:fld>
            <a:endParaRPr lang="en-US"/>
          </a:p>
        </p:txBody>
      </p:sp>
      <p:sp>
        <p:nvSpPr>
          <p:cNvPr id="5" name="Footer Placeholder 4">
            <a:extLst>
              <a:ext uri="{FF2B5EF4-FFF2-40B4-BE49-F238E27FC236}">
                <a16:creationId xmlns:a16="http://schemas.microsoft.com/office/drawing/2014/main" id="{F079C988-960A-2EE5-2E45-F0FEEA357F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9F2F55-96F4-09C7-3F71-1B06B949E452}"/>
              </a:ext>
            </a:extLst>
          </p:cNvPr>
          <p:cNvSpPr>
            <a:spLocks noGrp="1"/>
          </p:cNvSpPr>
          <p:nvPr>
            <p:ph type="sldNum" sz="quarter" idx="12"/>
          </p:nvPr>
        </p:nvSpPr>
        <p:spPr/>
        <p:txBody>
          <a:bodyPr/>
          <a:lstStyle/>
          <a:p>
            <a:fld id="{AF2E8EA2-2BD7-364E-849B-E40AAFCB9C93}" type="slidenum">
              <a:rPr lang="en-US" smtClean="0"/>
              <a:t>‹#›</a:t>
            </a:fld>
            <a:endParaRPr lang="en-US"/>
          </a:p>
        </p:txBody>
      </p:sp>
    </p:spTree>
    <p:extLst>
      <p:ext uri="{BB962C8B-B14F-4D97-AF65-F5344CB8AC3E}">
        <p14:creationId xmlns:p14="http://schemas.microsoft.com/office/powerpoint/2010/main" val="1956793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44627-4833-39A1-B2B3-52EB097314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D82266-C903-0060-05F8-E3A7257A37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8620CB-E8E2-B11D-5ACF-731886817C95}"/>
              </a:ext>
            </a:extLst>
          </p:cNvPr>
          <p:cNvSpPr>
            <a:spLocks noGrp="1"/>
          </p:cNvSpPr>
          <p:nvPr>
            <p:ph type="dt" sz="half" idx="10"/>
          </p:nvPr>
        </p:nvSpPr>
        <p:spPr/>
        <p:txBody>
          <a:bodyPr/>
          <a:lstStyle/>
          <a:p>
            <a:fld id="{69D9F995-9C0B-BF4A-BCE1-672F2F28ABFB}" type="datetime1">
              <a:rPr lang="en-ID" smtClean="0"/>
              <a:t>28/11/2024</a:t>
            </a:fld>
            <a:endParaRPr lang="en-US"/>
          </a:p>
        </p:txBody>
      </p:sp>
      <p:sp>
        <p:nvSpPr>
          <p:cNvPr id="5" name="Footer Placeholder 4">
            <a:extLst>
              <a:ext uri="{FF2B5EF4-FFF2-40B4-BE49-F238E27FC236}">
                <a16:creationId xmlns:a16="http://schemas.microsoft.com/office/drawing/2014/main" id="{59729C0D-783C-0AA7-CBBC-A7A966B4D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7690E6-A64A-5905-128C-A69F95F85881}"/>
              </a:ext>
            </a:extLst>
          </p:cNvPr>
          <p:cNvSpPr>
            <a:spLocks noGrp="1"/>
          </p:cNvSpPr>
          <p:nvPr>
            <p:ph type="sldNum" sz="quarter" idx="12"/>
          </p:nvPr>
        </p:nvSpPr>
        <p:spPr/>
        <p:txBody>
          <a:bodyPr/>
          <a:lstStyle/>
          <a:p>
            <a:fld id="{AF2E8EA2-2BD7-364E-849B-E40AAFCB9C93}" type="slidenum">
              <a:rPr lang="en-US" smtClean="0"/>
              <a:t>‹#›</a:t>
            </a:fld>
            <a:endParaRPr lang="en-US"/>
          </a:p>
        </p:txBody>
      </p:sp>
    </p:spTree>
    <p:extLst>
      <p:ext uri="{BB962C8B-B14F-4D97-AF65-F5344CB8AC3E}">
        <p14:creationId xmlns:p14="http://schemas.microsoft.com/office/powerpoint/2010/main" val="454477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F9F16-4268-DD7C-687F-AB993E7324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2AB616-21D3-0C44-8D83-C7DDD12242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2B8AFF-04D9-0583-BCE3-96805259E5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222F06-F75E-6A04-33A3-1DC7475CC2EA}"/>
              </a:ext>
            </a:extLst>
          </p:cNvPr>
          <p:cNvSpPr>
            <a:spLocks noGrp="1"/>
          </p:cNvSpPr>
          <p:nvPr>
            <p:ph type="dt" sz="half" idx="10"/>
          </p:nvPr>
        </p:nvSpPr>
        <p:spPr/>
        <p:txBody>
          <a:bodyPr/>
          <a:lstStyle/>
          <a:p>
            <a:fld id="{274F6180-AAF5-0A4E-A8B5-51A0E37C0092}" type="datetime1">
              <a:rPr lang="en-ID" smtClean="0"/>
              <a:t>28/11/2024</a:t>
            </a:fld>
            <a:endParaRPr lang="en-US"/>
          </a:p>
        </p:txBody>
      </p:sp>
      <p:sp>
        <p:nvSpPr>
          <p:cNvPr id="6" name="Footer Placeholder 5">
            <a:extLst>
              <a:ext uri="{FF2B5EF4-FFF2-40B4-BE49-F238E27FC236}">
                <a16:creationId xmlns:a16="http://schemas.microsoft.com/office/drawing/2014/main" id="{19B0F051-EF56-0D96-2A8B-DDAD7DCF74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5A4EAC-0DAC-BB4C-CB9B-BB1271C8D1FE}"/>
              </a:ext>
            </a:extLst>
          </p:cNvPr>
          <p:cNvSpPr>
            <a:spLocks noGrp="1"/>
          </p:cNvSpPr>
          <p:nvPr>
            <p:ph type="sldNum" sz="quarter" idx="12"/>
          </p:nvPr>
        </p:nvSpPr>
        <p:spPr/>
        <p:txBody>
          <a:bodyPr/>
          <a:lstStyle/>
          <a:p>
            <a:fld id="{AF2E8EA2-2BD7-364E-849B-E40AAFCB9C93}" type="slidenum">
              <a:rPr lang="en-US" smtClean="0"/>
              <a:t>‹#›</a:t>
            </a:fld>
            <a:endParaRPr lang="en-US"/>
          </a:p>
        </p:txBody>
      </p:sp>
    </p:spTree>
    <p:extLst>
      <p:ext uri="{BB962C8B-B14F-4D97-AF65-F5344CB8AC3E}">
        <p14:creationId xmlns:p14="http://schemas.microsoft.com/office/powerpoint/2010/main" val="37680466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FCF90-98CC-9EB3-0BBA-DCB160374D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6325C2-C42A-BC5C-604E-F8C81EFC26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80A38A-1C68-D4C7-928B-8E22A3394D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24519E-BECA-1C07-AECC-18262D149D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15ECA7-2782-C96A-0262-1CE332A38D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12192D-FCF6-9536-25BE-8E64FA3C4A78}"/>
              </a:ext>
            </a:extLst>
          </p:cNvPr>
          <p:cNvSpPr>
            <a:spLocks noGrp="1"/>
          </p:cNvSpPr>
          <p:nvPr>
            <p:ph type="dt" sz="half" idx="10"/>
          </p:nvPr>
        </p:nvSpPr>
        <p:spPr/>
        <p:txBody>
          <a:bodyPr/>
          <a:lstStyle/>
          <a:p>
            <a:fld id="{90C00543-4EDC-8A46-8369-B5AA2E33DE5B}" type="datetime1">
              <a:rPr lang="en-ID" smtClean="0"/>
              <a:t>28/11/2024</a:t>
            </a:fld>
            <a:endParaRPr lang="en-US"/>
          </a:p>
        </p:txBody>
      </p:sp>
      <p:sp>
        <p:nvSpPr>
          <p:cNvPr id="8" name="Footer Placeholder 7">
            <a:extLst>
              <a:ext uri="{FF2B5EF4-FFF2-40B4-BE49-F238E27FC236}">
                <a16:creationId xmlns:a16="http://schemas.microsoft.com/office/drawing/2014/main" id="{875BDE18-35F7-40B0-49A3-B8584738A4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240B0F-0AE8-CA7F-5801-26AA32ABEE5B}"/>
              </a:ext>
            </a:extLst>
          </p:cNvPr>
          <p:cNvSpPr>
            <a:spLocks noGrp="1"/>
          </p:cNvSpPr>
          <p:nvPr>
            <p:ph type="sldNum" sz="quarter" idx="12"/>
          </p:nvPr>
        </p:nvSpPr>
        <p:spPr/>
        <p:txBody>
          <a:bodyPr/>
          <a:lstStyle/>
          <a:p>
            <a:fld id="{AF2E8EA2-2BD7-364E-849B-E40AAFCB9C93}" type="slidenum">
              <a:rPr lang="en-US" smtClean="0"/>
              <a:t>‹#›</a:t>
            </a:fld>
            <a:endParaRPr lang="en-US"/>
          </a:p>
        </p:txBody>
      </p:sp>
    </p:spTree>
    <p:extLst>
      <p:ext uri="{BB962C8B-B14F-4D97-AF65-F5344CB8AC3E}">
        <p14:creationId xmlns:p14="http://schemas.microsoft.com/office/powerpoint/2010/main" val="2056579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83C2A-C996-A589-2FE8-2C9E344933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1ED8D2-4CBB-41CF-3649-8DD5AFFD5404}"/>
              </a:ext>
            </a:extLst>
          </p:cNvPr>
          <p:cNvSpPr>
            <a:spLocks noGrp="1"/>
          </p:cNvSpPr>
          <p:nvPr>
            <p:ph type="dt" sz="half" idx="10"/>
          </p:nvPr>
        </p:nvSpPr>
        <p:spPr/>
        <p:txBody>
          <a:bodyPr/>
          <a:lstStyle/>
          <a:p>
            <a:fld id="{66A49AB4-059D-6046-A087-E5D19962F873}" type="datetime1">
              <a:rPr lang="en-ID" smtClean="0"/>
              <a:t>28/11/2024</a:t>
            </a:fld>
            <a:endParaRPr lang="en-US"/>
          </a:p>
        </p:txBody>
      </p:sp>
      <p:sp>
        <p:nvSpPr>
          <p:cNvPr id="4" name="Footer Placeholder 3">
            <a:extLst>
              <a:ext uri="{FF2B5EF4-FFF2-40B4-BE49-F238E27FC236}">
                <a16:creationId xmlns:a16="http://schemas.microsoft.com/office/drawing/2014/main" id="{D98DA534-BF9D-EAC2-CE8F-F150830DA5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69456E-6348-D4CE-D35D-D5C7BF8055FB}"/>
              </a:ext>
            </a:extLst>
          </p:cNvPr>
          <p:cNvSpPr>
            <a:spLocks noGrp="1"/>
          </p:cNvSpPr>
          <p:nvPr>
            <p:ph type="sldNum" sz="quarter" idx="12"/>
          </p:nvPr>
        </p:nvSpPr>
        <p:spPr/>
        <p:txBody>
          <a:bodyPr/>
          <a:lstStyle/>
          <a:p>
            <a:fld id="{AF2E8EA2-2BD7-364E-849B-E40AAFCB9C93}" type="slidenum">
              <a:rPr lang="en-US" smtClean="0"/>
              <a:t>‹#›</a:t>
            </a:fld>
            <a:endParaRPr lang="en-US"/>
          </a:p>
        </p:txBody>
      </p:sp>
    </p:spTree>
    <p:extLst>
      <p:ext uri="{BB962C8B-B14F-4D97-AF65-F5344CB8AC3E}">
        <p14:creationId xmlns:p14="http://schemas.microsoft.com/office/powerpoint/2010/main" val="1792072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B80C0-A99C-8E0D-ACF7-F9472295F6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915908-C619-1354-7C2F-5637AB79CA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1DAB-BA0C-1F3B-A34D-612C87452C9C}"/>
              </a:ext>
            </a:extLst>
          </p:cNvPr>
          <p:cNvSpPr>
            <a:spLocks noGrp="1"/>
          </p:cNvSpPr>
          <p:nvPr>
            <p:ph type="dt" sz="half" idx="10"/>
          </p:nvPr>
        </p:nvSpPr>
        <p:spPr/>
        <p:txBody>
          <a:bodyPr/>
          <a:lstStyle/>
          <a:p>
            <a:fld id="{C5AA6B2F-5AD1-5D41-A766-1F63B7D7B7CD}" type="datetime1">
              <a:rPr lang="en-ID" smtClean="0"/>
              <a:t>28/11/2024</a:t>
            </a:fld>
            <a:endParaRPr lang="en-US"/>
          </a:p>
        </p:txBody>
      </p:sp>
      <p:sp>
        <p:nvSpPr>
          <p:cNvPr id="5" name="Footer Placeholder 4">
            <a:extLst>
              <a:ext uri="{FF2B5EF4-FFF2-40B4-BE49-F238E27FC236}">
                <a16:creationId xmlns:a16="http://schemas.microsoft.com/office/drawing/2014/main" id="{2ED74449-607D-A414-F6D4-AE43DDA254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0E05B1-BAF4-CD46-3786-BA6E4D17A926}"/>
              </a:ext>
            </a:extLst>
          </p:cNvPr>
          <p:cNvSpPr>
            <a:spLocks noGrp="1"/>
          </p:cNvSpPr>
          <p:nvPr>
            <p:ph type="sldNum" sz="quarter" idx="12"/>
          </p:nvPr>
        </p:nvSpPr>
        <p:spPr/>
        <p:txBody>
          <a:bodyPr/>
          <a:lstStyle/>
          <a:p>
            <a:fld id="{E3DB30A5-B836-8A40-9744-C8521EF9FD5E}" type="slidenum">
              <a:rPr lang="en-US" smtClean="0"/>
              <a:t>‹#›</a:t>
            </a:fld>
            <a:endParaRPr lang="en-US"/>
          </a:p>
        </p:txBody>
      </p:sp>
    </p:spTree>
    <p:extLst>
      <p:ext uri="{BB962C8B-B14F-4D97-AF65-F5344CB8AC3E}">
        <p14:creationId xmlns:p14="http://schemas.microsoft.com/office/powerpoint/2010/main" val="10434521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CD0D2A-93BA-82B1-A3A2-2BDB2A51A48C}"/>
              </a:ext>
            </a:extLst>
          </p:cNvPr>
          <p:cNvSpPr>
            <a:spLocks noGrp="1"/>
          </p:cNvSpPr>
          <p:nvPr>
            <p:ph type="dt" sz="half" idx="10"/>
          </p:nvPr>
        </p:nvSpPr>
        <p:spPr/>
        <p:txBody>
          <a:bodyPr/>
          <a:lstStyle/>
          <a:p>
            <a:fld id="{F2E4E1B8-8012-F845-8183-B76C2B4CABA8}" type="datetime1">
              <a:rPr lang="en-ID" smtClean="0"/>
              <a:t>28/11/2024</a:t>
            </a:fld>
            <a:endParaRPr lang="en-US"/>
          </a:p>
        </p:txBody>
      </p:sp>
      <p:sp>
        <p:nvSpPr>
          <p:cNvPr id="3" name="Footer Placeholder 2">
            <a:extLst>
              <a:ext uri="{FF2B5EF4-FFF2-40B4-BE49-F238E27FC236}">
                <a16:creationId xmlns:a16="http://schemas.microsoft.com/office/drawing/2014/main" id="{99B78A6D-FC7E-37EB-D2C3-F840E095A9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AA3973-20C7-E37B-9EE6-160B70AA1175}"/>
              </a:ext>
            </a:extLst>
          </p:cNvPr>
          <p:cNvSpPr>
            <a:spLocks noGrp="1"/>
          </p:cNvSpPr>
          <p:nvPr>
            <p:ph type="sldNum" sz="quarter" idx="12"/>
          </p:nvPr>
        </p:nvSpPr>
        <p:spPr/>
        <p:txBody>
          <a:bodyPr/>
          <a:lstStyle/>
          <a:p>
            <a:fld id="{AF2E8EA2-2BD7-364E-849B-E40AAFCB9C93}" type="slidenum">
              <a:rPr lang="en-US" smtClean="0"/>
              <a:t>‹#›</a:t>
            </a:fld>
            <a:endParaRPr lang="en-US"/>
          </a:p>
        </p:txBody>
      </p:sp>
    </p:spTree>
    <p:extLst>
      <p:ext uri="{BB962C8B-B14F-4D97-AF65-F5344CB8AC3E}">
        <p14:creationId xmlns:p14="http://schemas.microsoft.com/office/powerpoint/2010/main" val="3268416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E47DB-B43D-D47C-56AE-13F5DF35B3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AB8903-DBD2-F223-FD43-29B2B8199C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342107-07E7-D782-37E6-B2B052BF50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21F07-B41A-CC14-E636-C137C2475B6E}"/>
              </a:ext>
            </a:extLst>
          </p:cNvPr>
          <p:cNvSpPr>
            <a:spLocks noGrp="1"/>
          </p:cNvSpPr>
          <p:nvPr>
            <p:ph type="dt" sz="half" idx="10"/>
          </p:nvPr>
        </p:nvSpPr>
        <p:spPr/>
        <p:txBody>
          <a:bodyPr/>
          <a:lstStyle/>
          <a:p>
            <a:fld id="{94998B1D-1D2E-9944-BF3A-061598853016}" type="datetime1">
              <a:rPr lang="en-ID" smtClean="0"/>
              <a:t>28/11/2024</a:t>
            </a:fld>
            <a:endParaRPr lang="en-US"/>
          </a:p>
        </p:txBody>
      </p:sp>
      <p:sp>
        <p:nvSpPr>
          <p:cNvPr id="6" name="Footer Placeholder 5">
            <a:extLst>
              <a:ext uri="{FF2B5EF4-FFF2-40B4-BE49-F238E27FC236}">
                <a16:creationId xmlns:a16="http://schemas.microsoft.com/office/drawing/2014/main" id="{56BBBB25-4553-CA54-669B-3DCFFC97FC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48B964-11F5-FE90-AB1F-FE7AD2D2444E}"/>
              </a:ext>
            </a:extLst>
          </p:cNvPr>
          <p:cNvSpPr>
            <a:spLocks noGrp="1"/>
          </p:cNvSpPr>
          <p:nvPr>
            <p:ph type="sldNum" sz="quarter" idx="12"/>
          </p:nvPr>
        </p:nvSpPr>
        <p:spPr/>
        <p:txBody>
          <a:bodyPr/>
          <a:lstStyle/>
          <a:p>
            <a:fld id="{AF2E8EA2-2BD7-364E-849B-E40AAFCB9C93}" type="slidenum">
              <a:rPr lang="en-US" smtClean="0"/>
              <a:t>‹#›</a:t>
            </a:fld>
            <a:endParaRPr lang="en-US"/>
          </a:p>
        </p:txBody>
      </p:sp>
    </p:spTree>
    <p:extLst>
      <p:ext uri="{BB962C8B-B14F-4D97-AF65-F5344CB8AC3E}">
        <p14:creationId xmlns:p14="http://schemas.microsoft.com/office/powerpoint/2010/main" val="484963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69E27-8FEA-2CCD-25CE-6B7838A402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C96C5E-297C-2404-D00F-D36C71F938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5D8A3A-F4CA-32FB-8479-609AC3545F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770FEC-6C3A-C885-ADB5-F8CF9B1B2B2F}"/>
              </a:ext>
            </a:extLst>
          </p:cNvPr>
          <p:cNvSpPr>
            <a:spLocks noGrp="1"/>
          </p:cNvSpPr>
          <p:nvPr>
            <p:ph type="dt" sz="half" idx="10"/>
          </p:nvPr>
        </p:nvSpPr>
        <p:spPr/>
        <p:txBody>
          <a:bodyPr/>
          <a:lstStyle/>
          <a:p>
            <a:fld id="{D52ED8F4-542E-314C-8B7D-C6E40208DCB4}" type="datetime1">
              <a:rPr lang="en-ID" smtClean="0"/>
              <a:t>28/11/2024</a:t>
            </a:fld>
            <a:endParaRPr lang="en-US"/>
          </a:p>
        </p:txBody>
      </p:sp>
      <p:sp>
        <p:nvSpPr>
          <p:cNvPr id="6" name="Footer Placeholder 5">
            <a:extLst>
              <a:ext uri="{FF2B5EF4-FFF2-40B4-BE49-F238E27FC236}">
                <a16:creationId xmlns:a16="http://schemas.microsoft.com/office/drawing/2014/main" id="{FF35D3A3-988B-B87E-74F0-24B53AD58D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179526-6A73-CAF2-D798-158CDA94B903}"/>
              </a:ext>
            </a:extLst>
          </p:cNvPr>
          <p:cNvSpPr>
            <a:spLocks noGrp="1"/>
          </p:cNvSpPr>
          <p:nvPr>
            <p:ph type="sldNum" sz="quarter" idx="12"/>
          </p:nvPr>
        </p:nvSpPr>
        <p:spPr/>
        <p:txBody>
          <a:bodyPr/>
          <a:lstStyle/>
          <a:p>
            <a:fld id="{AF2E8EA2-2BD7-364E-849B-E40AAFCB9C93}" type="slidenum">
              <a:rPr lang="en-US" smtClean="0"/>
              <a:t>‹#›</a:t>
            </a:fld>
            <a:endParaRPr lang="en-US"/>
          </a:p>
        </p:txBody>
      </p:sp>
    </p:spTree>
    <p:extLst>
      <p:ext uri="{BB962C8B-B14F-4D97-AF65-F5344CB8AC3E}">
        <p14:creationId xmlns:p14="http://schemas.microsoft.com/office/powerpoint/2010/main" val="22137098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FFABD-0AD5-09D3-1B3F-DB78F14F4E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CD6E88-A9C5-049B-693E-4E35F7E1BD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277503-F2D7-14D4-C1BE-5D55BC8EF49E}"/>
              </a:ext>
            </a:extLst>
          </p:cNvPr>
          <p:cNvSpPr>
            <a:spLocks noGrp="1"/>
          </p:cNvSpPr>
          <p:nvPr>
            <p:ph type="dt" sz="half" idx="10"/>
          </p:nvPr>
        </p:nvSpPr>
        <p:spPr/>
        <p:txBody>
          <a:bodyPr/>
          <a:lstStyle/>
          <a:p>
            <a:fld id="{9F6E7489-6455-B742-9106-D6AA889B257A}" type="datetime1">
              <a:rPr lang="en-ID" smtClean="0"/>
              <a:t>28/11/2024</a:t>
            </a:fld>
            <a:endParaRPr lang="en-US"/>
          </a:p>
        </p:txBody>
      </p:sp>
      <p:sp>
        <p:nvSpPr>
          <p:cNvPr id="5" name="Footer Placeholder 4">
            <a:extLst>
              <a:ext uri="{FF2B5EF4-FFF2-40B4-BE49-F238E27FC236}">
                <a16:creationId xmlns:a16="http://schemas.microsoft.com/office/drawing/2014/main" id="{9FC8ED96-2032-1D1D-E412-4D393FDF5D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E4E983-94E4-11A4-003F-9A400A4D3194}"/>
              </a:ext>
            </a:extLst>
          </p:cNvPr>
          <p:cNvSpPr>
            <a:spLocks noGrp="1"/>
          </p:cNvSpPr>
          <p:nvPr>
            <p:ph type="sldNum" sz="quarter" idx="12"/>
          </p:nvPr>
        </p:nvSpPr>
        <p:spPr/>
        <p:txBody>
          <a:bodyPr/>
          <a:lstStyle/>
          <a:p>
            <a:fld id="{AF2E8EA2-2BD7-364E-849B-E40AAFCB9C93}" type="slidenum">
              <a:rPr lang="en-US" smtClean="0"/>
              <a:t>‹#›</a:t>
            </a:fld>
            <a:endParaRPr lang="en-US"/>
          </a:p>
        </p:txBody>
      </p:sp>
    </p:spTree>
    <p:extLst>
      <p:ext uri="{BB962C8B-B14F-4D97-AF65-F5344CB8AC3E}">
        <p14:creationId xmlns:p14="http://schemas.microsoft.com/office/powerpoint/2010/main" val="3013892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9A775C-79B3-A401-85AE-617A0052A7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AD6AB8-E8B2-ADE2-CE37-B2E134B842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B67705-4654-283A-0BE4-8CD19731B942}"/>
              </a:ext>
            </a:extLst>
          </p:cNvPr>
          <p:cNvSpPr>
            <a:spLocks noGrp="1"/>
          </p:cNvSpPr>
          <p:nvPr>
            <p:ph type="dt" sz="half" idx="10"/>
          </p:nvPr>
        </p:nvSpPr>
        <p:spPr/>
        <p:txBody>
          <a:bodyPr/>
          <a:lstStyle/>
          <a:p>
            <a:fld id="{8A2938AF-945C-5140-9F6D-51BAF966344F}" type="datetime1">
              <a:rPr lang="en-ID" smtClean="0"/>
              <a:t>28/11/2024</a:t>
            </a:fld>
            <a:endParaRPr lang="en-US"/>
          </a:p>
        </p:txBody>
      </p:sp>
      <p:sp>
        <p:nvSpPr>
          <p:cNvPr id="5" name="Footer Placeholder 4">
            <a:extLst>
              <a:ext uri="{FF2B5EF4-FFF2-40B4-BE49-F238E27FC236}">
                <a16:creationId xmlns:a16="http://schemas.microsoft.com/office/drawing/2014/main" id="{44A30E85-3591-1CA5-AE03-7C41CFAF68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8D36FF-2DAA-56DA-73BF-C7F8F5652CC8}"/>
              </a:ext>
            </a:extLst>
          </p:cNvPr>
          <p:cNvSpPr>
            <a:spLocks noGrp="1"/>
          </p:cNvSpPr>
          <p:nvPr>
            <p:ph type="sldNum" sz="quarter" idx="12"/>
          </p:nvPr>
        </p:nvSpPr>
        <p:spPr/>
        <p:txBody>
          <a:bodyPr/>
          <a:lstStyle/>
          <a:p>
            <a:fld id="{AF2E8EA2-2BD7-364E-849B-E40AAFCB9C93}" type="slidenum">
              <a:rPr lang="en-US" smtClean="0"/>
              <a:t>‹#›</a:t>
            </a:fld>
            <a:endParaRPr lang="en-US"/>
          </a:p>
        </p:txBody>
      </p:sp>
    </p:spTree>
    <p:extLst>
      <p:ext uri="{BB962C8B-B14F-4D97-AF65-F5344CB8AC3E}">
        <p14:creationId xmlns:p14="http://schemas.microsoft.com/office/powerpoint/2010/main" val="7128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514FC-D257-771F-B655-1A75BB569E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19ABA9-4478-D7A2-B1E4-55B7C1D451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F4D59D-4E53-5299-7695-2C201874B56C}"/>
              </a:ext>
            </a:extLst>
          </p:cNvPr>
          <p:cNvSpPr>
            <a:spLocks noGrp="1"/>
          </p:cNvSpPr>
          <p:nvPr>
            <p:ph type="dt" sz="half" idx="10"/>
          </p:nvPr>
        </p:nvSpPr>
        <p:spPr/>
        <p:txBody>
          <a:bodyPr/>
          <a:lstStyle/>
          <a:p>
            <a:fld id="{5EA7C5B5-04FF-0942-A4E4-D10E77E5CB57}" type="datetime1">
              <a:rPr lang="en-ID" smtClean="0"/>
              <a:t>28/11/2024</a:t>
            </a:fld>
            <a:endParaRPr lang="en-US"/>
          </a:p>
        </p:txBody>
      </p:sp>
      <p:sp>
        <p:nvSpPr>
          <p:cNvPr id="5" name="Footer Placeholder 4">
            <a:extLst>
              <a:ext uri="{FF2B5EF4-FFF2-40B4-BE49-F238E27FC236}">
                <a16:creationId xmlns:a16="http://schemas.microsoft.com/office/drawing/2014/main" id="{741C4B85-EEC6-38C7-FEA8-C0062191F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989E36-F546-CCF4-DF4C-DB4D6503D773}"/>
              </a:ext>
            </a:extLst>
          </p:cNvPr>
          <p:cNvSpPr>
            <a:spLocks noGrp="1"/>
          </p:cNvSpPr>
          <p:nvPr>
            <p:ph type="sldNum" sz="quarter" idx="12"/>
          </p:nvPr>
        </p:nvSpPr>
        <p:spPr/>
        <p:txBody>
          <a:bodyPr/>
          <a:lstStyle/>
          <a:p>
            <a:fld id="{E3DB30A5-B836-8A40-9744-C8521EF9FD5E}" type="slidenum">
              <a:rPr lang="en-US" smtClean="0"/>
              <a:t>‹#›</a:t>
            </a:fld>
            <a:endParaRPr lang="en-US"/>
          </a:p>
        </p:txBody>
      </p:sp>
    </p:spTree>
    <p:extLst>
      <p:ext uri="{BB962C8B-B14F-4D97-AF65-F5344CB8AC3E}">
        <p14:creationId xmlns:p14="http://schemas.microsoft.com/office/powerpoint/2010/main" val="2798167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DBD3A-4CA4-57AB-1A3C-38A0AC9DF5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DDE604-2F12-E50B-99DE-14A4A343FC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F2D17D-78C7-A989-7168-3955C93A69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4DC506-0E9E-3CFA-B14A-A702CEEA03C7}"/>
              </a:ext>
            </a:extLst>
          </p:cNvPr>
          <p:cNvSpPr>
            <a:spLocks noGrp="1"/>
          </p:cNvSpPr>
          <p:nvPr>
            <p:ph type="dt" sz="half" idx="10"/>
          </p:nvPr>
        </p:nvSpPr>
        <p:spPr/>
        <p:txBody>
          <a:bodyPr/>
          <a:lstStyle/>
          <a:p>
            <a:fld id="{A9E76CF6-468F-7143-9051-8BA57E3F254D}" type="datetime1">
              <a:rPr lang="en-ID" smtClean="0"/>
              <a:t>28/11/2024</a:t>
            </a:fld>
            <a:endParaRPr lang="en-US"/>
          </a:p>
        </p:txBody>
      </p:sp>
      <p:sp>
        <p:nvSpPr>
          <p:cNvPr id="6" name="Footer Placeholder 5">
            <a:extLst>
              <a:ext uri="{FF2B5EF4-FFF2-40B4-BE49-F238E27FC236}">
                <a16:creationId xmlns:a16="http://schemas.microsoft.com/office/drawing/2014/main" id="{8B1AA759-F3F6-38E6-0505-6EA23F1DA2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6176CE-C6DB-02D7-CDC4-0B1377D7BE6C}"/>
              </a:ext>
            </a:extLst>
          </p:cNvPr>
          <p:cNvSpPr>
            <a:spLocks noGrp="1"/>
          </p:cNvSpPr>
          <p:nvPr>
            <p:ph type="sldNum" sz="quarter" idx="12"/>
          </p:nvPr>
        </p:nvSpPr>
        <p:spPr/>
        <p:txBody>
          <a:bodyPr/>
          <a:lstStyle/>
          <a:p>
            <a:fld id="{E3DB30A5-B836-8A40-9744-C8521EF9FD5E}" type="slidenum">
              <a:rPr lang="en-US" smtClean="0"/>
              <a:t>‹#›</a:t>
            </a:fld>
            <a:endParaRPr lang="en-US"/>
          </a:p>
        </p:txBody>
      </p:sp>
    </p:spTree>
    <p:extLst>
      <p:ext uri="{BB962C8B-B14F-4D97-AF65-F5344CB8AC3E}">
        <p14:creationId xmlns:p14="http://schemas.microsoft.com/office/powerpoint/2010/main" val="125242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60E49-1D5D-04E2-158C-2561F481F8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ACEE47-BB31-13F6-0961-8DC184EC03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6E8AF5-8994-D466-FB64-3C484CE425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7C5861-4992-C270-48CD-893EEC29FB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558CEF-68E9-7EB0-55A7-E0964A1848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A5A294-850A-A4B4-C962-C4C8C6CC6E22}"/>
              </a:ext>
            </a:extLst>
          </p:cNvPr>
          <p:cNvSpPr>
            <a:spLocks noGrp="1"/>
          </p:cNvSpPr>
          <p:nvPr>
            <p:ph type="dt" sz="half" idx="10"/>
          </p:nvPr>
        </p:nvSpPr>
        <p:spPr/>
        <p:txBody>
          <a:bodyPr/>
          <a:lstStyle/>
          <a:p>
            <a:fld id="{9519B3AB-4DFA-6E4B-9BDC-E6A28C72D5A8}" type="datetime1">
              <a:rPr lang="en-ID" smtClean="0"/>
              <a:t>28/11/2024</a:t>
            </a:fld>
            <a:endParaRPr lang="en-US"/>
          </a:p>
        </p:txBody>
      </p:sp>
      <p:sp>
        <p:nvSpPr>
          <p:cNvPr id="8" name="Footer Placeholder 7">
            <a:extLst>
              <a:ext uri="{FF2B5EF4-FFF2-40B4-BE49-F238E27FC236}">
                <a16:creationId xmlns:a16="http://schemas.microsoft.com/office/drawing/2014/main" id="{9D6F137E-AB02-71ED-3B6E-D79255D748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A1BEA2-1A5B-5E86-849B-471021FF2D2D}"/>
              </a:ext>
            </a:extLst>
          </p:cNvPr>
          <p:cNvSpPr>
            <a:spLocks noGrp="1"/>
          </p:cNvSpPr>
          <p:nvPr>
            <p:ph type="sldNum" sz="quarter" idx="12"/>
          </p:nvPr>
        </p:nvSpPr>
        <p:spPr/>
        <p:txBody>
          <a:bodyPr/>
          <a:lstStyle/>
          <a:p>
            <a:fld id="{E3DB30A5-B836-8A40-9744-C8521EF9FD5E}" type="slidenum">
              <a:rPr lang="en-US" smtClean="0"/>
              <a:t>‹#›</a:t>
            </a:fld>
            <a:endParaRPr lang="en-US"/>
          </a:p>
        </p:txBody>
      </p:sp>
    </p:spTree>
    <p:extLst>
      <p:ext uri="{BB962C8B-B14F-4D97-AF65-F5344CB8AC3E}">
        <p14:creationId xmlns:p14="http://schemas.microsoft.com/office/powerpoint/2010/main" val="3688090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26B79-9B50-D30C-8500-1B34BD6779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401C33-7E69-465E-41A1-DE946C25641A}"/>
              </a:ext>
            </a:extLst>
          </p:cNvPr>
          <p:cNvSpPr>
            <a:spLocks noGrp="1"/>
          </p:cNvSpPr>
          <p:nvPr>
            <p:ph type="dt" sz="half" idx="10"/>
          </p:nvPr>
        </p:nvSpPr>
        <p:spPr/>
        <p:txBody>
          <a:bodyPr/>
          <a:lstStyle/>
          <a:p>
            <a:fld id="{B354891A-3ECC-284A-BAB6-AF13195D335E}" type="datetime1">
              <a:rPr lang="en-ID" smtClean="0"/>
              <a:t>28/11/2024</a:t>
            </a:fld>
            <a:endParaRPr lang="en-US"/>
          </a:p>
        </p:txBody>
      </p:sp>
      <p:sp>
        <p:nvSpPr>
          <p:cNvPr id="4" name="Footer Placeholder 3">
            <a:extLst>
              <a:ext uri="{FF2B5EF4-FFF2-40B4-BE49-F238E27FC236}">
                <a16:creationId xmlns:a16="http://schemas.microsoft.com/office/drawing/2014/main" id="{0611FC0A-A416-7E3C-E239-0812191144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45D7F-4D7A-2374-38BF-7997DEDD4357}"/>
              </a:ext>
            </a:extLst>
          </p:cNvPr>
          <p:cNvSpPr>
            <a:spLocks noGrp="1"/>
          </p:cNvSpPr>
          <p:nvPr>
            <p:ph type="sldNum" sz="quarter" idx="12"/>
          </p:nvPr>
        </p:nvSpPr>
        <p:spPr/>
        <p:txBody>
          <a:bodyPr/>
          <a:lstStyle/>
          <a:p>
            <a:fld id="{E3DB30A5-B836-8A40-9744-C8521EF9FD5E}" type="slidenum">
              <a:rPr lang="en-US" smtClean="0"/>
              <a:t>‹#›</a:t>
            </a:fld>
            <a:endParaRPr lang="en-US"/>
          </a:p>
        </p:txBody>
      </p:sp>
    </p:spTree>
    <p:extLst>
      <p:ext uri="{BB962C8B-B14F-4D97-AF65-F5344CB8AC3E}">
        <p14:creationId xmlns:p14="http://schemas.microsoft.com/office/powerpoint/2010/main" val="107344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9A112E-6A21-5D00-6A3F-EE16E5574387}"/>
              </a:ext>
            </a:extLst>
          </p:cNvPr>
          <p:cNvSpPr>
            <a:spLocks noGrp="1"/>
          </p:cNvSpPr>
          <p:nvPr>
            <p:ph type="dt" sz="half" idx="10"/>
          </p:nvPr>
        </p:nvSpPr>
        <p:spPr/>
        <p:txBody>
          <a:bodyPr/>
          <a:lstStyle/>
          <a:p>
            <a:fld id="{66196D62-8295-C342-B21E-BE3B91881B80}" type="datetime1">
              <a:rPr lang="en-ID" smtClean="0"/>
              <a:t>28/11/2024</a:t>
            </a:fld>
            <a:endParaRPr lang="en-US"/>
          </a:p>
        </p:txBody>
      </p:sp>
      <p:sp>
        <p:nvSpPr>
          <p:cNvPr id="3" name="Footer Placeholder 2">
            <a:extLst>
              <a:ext uri="{FF2B5EF4-FFF2-40B4-BE49-F238E27FC236}">
                <a16:creationId xmlns:a16="http://schemas.microsoft.com/office/drawing/2014/main" id="{6E90C3A9-443C-23A6-078D-165C715812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E2CFC1-43E1-0673-CB6B-C19ABC674170}"/>
              </a:ext>
            </a:extLst>
          </p:cNvPr>
          <p:cNvSpPr>
            <a:spLocks noGrp="1"/>
          </p:cNvSpPr>
          <p:nvPr>
            <p:ph type="sldNum" sz="quarter" idx="12"/>
          </p:nvPr>
        </p:nvSpPr>
        <p:spPr/>
        <p:txBody>
          <a:bodyPr/>
          <a:lstStyle/>
          <a:p>
            <a:fld id="{E3DB30A5-B836-8A40-9744-C8521EF9FD5E}" type="slidenum">
              <a:rPr lang="en-US" smtClean="0"/>
              <a:t>‹#›</a:t>
            </a:fld>
            <a:endParaRPr lang="en-US"/>
          </a:p>
        </p:txBody>
      </p:sp>
    </p:spTree>
    <p:extLst>
      <p:ext uri="{BB962C8B-B14F-4D97-AF65-F5344CB8AC3E}">
        <p14:creationId xmlns:p14="http://schemas.microsoft.com/office/powerpoint/2010/main" val="3172768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E6F14-D403-6B11-7437-F005377A8A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A330EB-E48C-5BD1-2E4F-B7CAF72F1B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C567EF-7D6E-7802-F3F6-122DD06DD6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8BFCC2-1F11-EFA3-A664-084D9A09377A}"/>
              </a:ext>
            </a:extLst>
          </p:cNvPr>
          <p:cNvSpPr>
            <a:spLocks noGrp="1"/>
          </p:cNvSpPr>
          <p:nvPr>
            <p:ph type="dt" sz="half" idx="10"/>
          </p:nvPr>
        </p:nvSpPr>
        <p:spPr/>
        <p:txBody>
          <a:bodyPr/>
          <a:lstStyle/>
          <a:p>
            <a:fld id="{46CC3EF3-501D-E44B-8F4B-E737AC3338F8}" type="datetime1">
              <a:rPr lang="en-ID" smtClean="0"/>
              <a:t>28/11/2024</a:t>
            </a:fld>
            <a:endParaRPr lang="en-US"/>
          </a:p>
        </p:txBody>
      </p:sp>
      <p:sp>
        <p:nvSpPr>
          <p:cNvPr id="6" name="Footer Placeholder 5">
            <a:extLst>
              <a:ext uri="{FF2B5EF4-FFF2-40B4-BE49-F238E27FC236}">
                <a16:creationId xmlns:a16="http://schemas.microsoft.com/office/drawing/2014/main" id="{0D52A577-732B-517A-20D6-F3A2D999C5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1459F1-DEF7-2118-05CF-D29F692B78BE}"/>
              </a:ext>
            </a:extLst>
          </p:cNvPr>
          <p:cNvSpPr>
            <a:spLocks noGrp="1"/>
          </p:cNvSpPr>
          <p:nvPr>
            <p:ph type="sldNum" sz="quarter" idx="12"/>
          </p:nvPr>
        </p:nvSpPr>
        <p:spPr/>
        <p:txBody>
          <a:bodyPr/>
          <a:lstStyle/>
          <a:p>
            <a:fld id="{E3DB30A5-B836-8A40-9744-C8521EF9FD5E}" type="slidenum">
              <a:rPr lang="en-US" smtClean="0"/>
              <a:t>‹#›</a:t>
            </a:fld>
            <a:endParaRPr lang="en-US"/>
          </a:p>
        </p:txBody>
      </p:sp>
    </p:spTree>
    <p:extLst>
      <p:ext uri="{BB962C8B-B14F-4D97-AF65-F5344CB8AC3E}">
        <p14:creationId xmlns:p14="http://schemas.microsoft.com/office/powerpoint/2010/main" val="1540626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7F8C0-F031-CC3D-638C-A71DBAE19C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5DA88-9F1E-47C9-7610-22844EBFF7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E80A30-F4F8-9112-4667-E088F62737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641CEB-17EF-DB60-EA7A-647EC34EFEFC}"/>
              </a:ext>
            </a:extLst>
          </p:cNvPr>
          <p:cNvSpPr>
            <a:spLocks noGrp="1"/>
          </p:cNvSpPr>
          <p:nvPr>
            <p:ph type="dt" sz="half" idx="10"/>
          </p:nvPr>
        </p:nvSpPr>
        <p:spPr/>
        <p:txBody>
          <a:bodyPr/>
          <a:lstStyle/>
          <a:p>
            <a:fld id="{071F4DEC-5A43-C14B-B973-68DE7E766FFD}" type="datetime1">
              <a:rPr lang="en-ID" smtClean="0"/>
              <a:t>28/11/2024</a:t>
            </a:fld>
            <a:endParaRPr lang="en-US"/>
          </a:p>
        </p:txBody>
      </p:sp>
      <p:sp>
        <p:nvSpPr>
          <p:cNvPr id="6" name="Footer Placeholder 5">
            <a:extLst>
              <a:ext uri="{FF2B5EF4-FFF2-40B4-BE49-F238E27FC236}">
                <a16:creationId xmlns:a16="http://schemas.microsoft.com/office/drawing/2014/main" id="{28914759-D64E-9DE2-9254-DD5E658D3E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A073F9-F029-1A8D-ECC6-CA4D022718CA}"/>
              </a:ext>
            </a:extLst>
          </p:cNvPr>
          <p:cNvSpPr>
            <a:spLocks noGrp="1"/>
          </p:cNvSpPr>
          <p:nvPr>
            <p:ph type="sldNum" sz="quarter" idx="12"/>
          </p:nvPr>
        </p:nvSpPr>
        <p:spPr/>
        <p:txBody>
          <a:bodyPr/>
          <a:lstStyle/>
          <a:p>
            <a:fld id="{E3DB30A5-B836-8A40-9744-C8521EF9FD5E}" type="slidenum">
              <a:rPr lang="en-US" smtClean="0"/>
              <a:t>‹#›</a:t>
            </a:fld>
            <a:endParaRPr lang="en-US"/>
          </a:p>
        </p:txBody>
      </p:sp>
    </p:spTree>
    <p:extLst>
      <p:ext uri="{BB962C8B-B14F-4D97-AF65-F5344CB8AC3E}">
        <p14:creationId xmlns:p14="http://schemas.microsoft.com/office/powerpoint/2010/main" val="1651957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7.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29A0DA-E993-B0F1-8E1F-B579D38507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85794F-BD13-40D4-AE18-426F0D2696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498942-6C30-F4DF-951B-189D6C6D53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3E217B-A3AA-154B-8E30-55E01B244C40}" type="datetime1">
              <a:rPr lang="en-ID" smtClean="0"/>
              <a:t>28/11/2024</a:t>
            </a:fld>
            <a:endParaRPr lang="en-US"/>
          </a:p>
        </p:txBody>
      </p:sp>
      <p:sp>
        <p:nvSpPr>
          <p:cNvPr id="5" name="Footer Placeholder 4">
            <a:extLst>
              <a:ext uri="{FF2B5EF4-FFF2-40B4-BE49-F238E27FC236}">
                <a16:creationId xmlns:a16="http://schemas.microsoft.com/office/drawing/2014/main" id="{323A8618-52C1-D814-3804-69C5009B12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18F8AF3-920C-65CC-DECA-12B42A3C0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DB30A5-B836-8A40-9744-C8521EF9FD5E}" type="slidenum">
              <a:rPr lang="en-US" smtClean="0"/>
              <a:t>‹#›</a:t>
            </a:fld>
            <a:endParaRPr lang="en-US"/>
          </a:p>
        </p:txBody>
      </p:sp>
      <p:pic>
        <p:nvPicPr>
          <p:cNvPr id="7" name="Picture 6">
            <a:extLst>
              <a:ext uri="{FF2B5EF4-FFF2-40B4-BE49-F238E27FC236}">
                <a16:creationId xmlns:a16="http://schemas.microsoft.com/office/drawing/2014/main" id="{4432841C-DD8E-7C0B-9FC4-2FE59AB9BBC4}"/>
              </a:ext>
            </a:extLst>
          </p:cNvPr>
          <p:cNvPicPr>
            <a:picLocks noChangeAspect="1"/>
          </p:cNvPicPr>
          <p:nvPr userDrawn="1"/>
        </p:nvPicPr>
        <p:blipFill rotWithShape="1">
          <a:blip r:embed="rId15"/>
          <a:srcRect t="13744" b="7315"/>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69F0B644-AD41-2A33-0011-B0101E50A770}"/>
              </a:ext>
            </a:extLst>
          </p:cNvPr>
          <p:cNvPicPr>
            <a:picLocks noChangeAspect="1"/>
          </p:cNvPicPr>
          <p:nvPr userDrawn="1"/>
        </p:nvPicPr>
        <p:blipFill>
          <a:blip r:embed="rId16"/>
          <a:srcRect/>
          <a:stretch/>
        </p:blipFill>
        <p:spPr>
          <a:xfrm>
            <a:off x="0" y="-33157"/>
            <a:ext cx="12192000" cy="6891157"/>
          </a:xfrm>
          <a:prstGeom prst="rect">
            <a:avLst/>
          </a:prstGeom>
        </p:spPr>
      </p:pic>
      <p:sp>
        <p:nvSpPr>
          <p:cNvPr id="19" name="Rectangle 18">
            <a:extLst>
              <a:ext uri="{FF2B5EF4-FFF2-40B4-BE49-F238E27FC236}">
                <a16:creationId xmlns:a16="http://schemas.microsoft.com/office/drawing/2014/main" id="{0E8CE856-6EDD-C143-CB38-CDBFEA6B9CCB}"/>
              </a:ext>
            </a:extLst>
          </p:cNvPr>
          <p:cNvSpPr/>
          <p:nvPr userDrawn="1"/>
        </p:nvSpPr>
        <p:spPr>
          <a:xfrm>
            <a:off x="0" y="226769"/>
            <a:ext cx="12192000" cy="6494706"/>
          </a:xfrm>
          <a:prstGeom prst="rect">
            <a:avLst/>
          </a:prstGeom>
          <a:solidFill>
            <a:schemeClr val="lt1">
              <a:alpha val="66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ID" dirty="0"/>
          </a:p>
        </p:txBody>
      </p:sp>
    </p:spTree>
    <p:extLst>
      <p:ext uri="{BB962C8B-B14F-4D97-AF65-F5344CB8AC3E}">
        <p14:creationId xmlns:p14="http://schemas.microsoft.com/office/powerpoint/2010/main" val="173288368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798B3-C023-83CA-AA76-947863B2B4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D725E3-3D58-7343-162E-0F34E6A5E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F247A3-B6BA-EBCE-656B-B41F148E37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359040-7AD7-FB43-942F-7908962657BC}" type="datetime1">
              <a:rPr lang="en-ID" smtClean="0"/>
              <a:t>28/11/2024</a:t>
            </a:fld>
            <a:endParaRPr lang="en-US"/>
          </a:p>
        </p:txBody>
      </p:sp>
      <p:sp>
        <p:nvSpPr>
          <p:cNvPr id="5" name="Footer Placeholder 4">
            <a:extLst>
              <a:ext uri="{FF2B5EF4-FFF2-40B4-BE49-F238E27FC236}">
                <a16:creationId xmlns:a16="http://schemas.microsoft.com/office/drawing/2014/main" id="{53FD519F-FBB9-3BA0-64A4-2509A67B9E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601232-C066-B2C0-ED3B-F79FDF3070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2E8EA2-2BD7-364E-849B-E40AAFCB9C93}" type="slidenum">
              <a:rPr lang="en-US" smtClean="0"/>
              <a:t>‹#›</a:t>
            </a:fld>
            <a:endParaRPr lang="en-US"/>
          </a:p>
        </p:txBody>
      </p:sp>
      <p:pic>
        <p:nvPicPr>
          <p:cNvPr id="8" name="Picture 7">
            <a:extLst>
              <a:ext uri="{FF2B5EF4-FFF2-40B4-BE49-F238E27FC236}">
                <a16:creationId xmlns:a16="http://schemas.microsoft.com/office/drawing/2014/main" id="{B002D023-A27C-D798-A45A-7F761DE15B5F}"/>
              </a:ext>
            </a:extLst>
          </p:cNvPr>
          <p:cNvPicPr>
            <a:picLocks noChangeAspect="1"/>
          </p:cNvPicPr>
          <p:nvPr userDrawn="1"/>
        </p:nvPicPr>
        <p:blipFill>
          <a:blip r:embed="rId13"/>
          <a:stretch>
            <a:fillRect/>
          </a:stretch>
        </p:blipFill>
        <p:spPr>
          <a:xfrm>
            <a:off x="0" y="0"/>
            <a:ext cx="12180232" cy="6858000"/>
          </a:xfrm>
          <a:prstGeom prst="rect">
            <a:avLst/>
          </a:prstGeom>
        </p:spPr>
      </p:pic>
    </p:spTree>
    <p:extLst>
      <p:ext uri="{BB962C8B-B14F-4D97-AF65-F5344CB8AC3E}">
        <p14:creationId xmlns:p14="http://schemas.microsoft.com/office/powerpoint/2010/main" val="4073374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2BCC8C-BB86-6934-9D90-715797B8637C}"/>
              </a:ext>
            </a:extLst>
          </p:cNvPr>
          <p:cNvSpPr txBox="1"/>
          <p:nvPr/>
        </p:nvSpPr>
        <p:spPr>
          <a:xfrm>
            <a:off x="849120" y="2137706"/>
            <a:ext cx="10716767" cy="2862322"/>
          </a:xfrm>
          <a:prstGeom prst="rect">
            <a:avLst/>
          </a:prstGeom>
          <a:noFill/>
          <a:effectLst>
            <a:glow rad="101600">
              <a:schemeClr val="accent4">
                <a:satMod val="175000"/>
                <a:alpha val="40000"/>
              </a:schemeClr>
            </a:glow>
          </a:effectLst>
        </p:spPr>
        <p:txBody>
          <a:bodyPr wrap="square">
            <a:spAutoFit/>
          </a:bodyPr>
          <a:lstStyle/>
          <a:p>
            <a:pPr algn="ctr"/>
            <a:r>
              <a:rPr lang="nb-NO" sz="6000" b="1" dirty="0">
                <a:ln w="25400">
                  <a:solidFill>
                    <a:schemeClr val="bg1"/>
                  </a:solidFill>
                </a:ln>
                <a:solidFill>
                  <a:srgbClr val="101010"/>
                </a:solidFill>
                <a:latin typeface="Impact" panose="020B0806030902050204" pitchFamily="34" charset="0"/>
                <a:ea typeface="Times New Roman" panose="02020603050405020304" pitchFamily="18" charset="0"/>
              </a:rPr>
              <a:t>Futuristic Policing yang Berbasis Literasi : Model Pembelajaran di Lemdiklat Polri</a:t>
            </a:r>
            <a:endParaRPr lang="id-ID" sz="6000" b="1" dirty="0">
              <a:ln w="25400">
                <a:solidFill>
                  <a:schemeClr val="bg1"/>
                </a:solidFill>
              </a:ln>
              <a:solidFill>
                <a:srgbClr val="101010"/>
              </a:solidFill>
              <a:latin typeface="Impact" panose="020B0806030902050204" pitchFamily="34" charset="0"/>
              <a:ea typeface="Times New Roman" panose="02020603050405020304" pitchFamily="18" charset="0"/>
            </a:endParaRPr>
          </a:p>
        </p:txBody>
      </p:sp>
      <p:grpSp>
        <p:nvGrpSpPr>
          <p:cNvPr id="4" name="Group 3">
            <a:extLst>
              <a:ext uri="{FF2B5EF4-FFF2-40B4-BE49-F238E27FC236}">
                <a16:creationId xmlns:a16="http://schemas.microsoft.com/office/drawing/2014/main" id="{81E3DF08-F537-DB23-AC98-68C230B9BD54}"/>
              </a:ext>
            </a:extLst>
          </p:cNvPr>
          <p:cNvGrpSpPr/>
          <p:nvPr/>
        </p:nvGrpSpPr>
        <p:grpSpPr>
          <a:xfrm>
            <a:off x="5113716" y="679473"/>
            <a:ext cx="1964567" cy="1054593"/>
            <a:chOff x="3505200" y="902285"/>
            <a:chExt cx="3451535" cy="1852809"/>
          </a:xfrm>
        </p:grpSpPr>
        <p:pic>
          <p:nvPicPr>
            <p:cNvPr id="7" name="Picture 6">
              <a:extLst>
                <a:ext uri="{FF2B5EF4-FFF2-40B4-BE49-F238E27FC236}">
                  <a16:creationId xmlns:a16="http://schemas.microsoft.com/office/drawing/2014/main" id="{153F688A-014E-9080-3B07-91E11DC3BCC6}"/>
                </a:ext>
              </a:extLst>
            </p:cNvPr>
            <p:cNvPicPr>
              <a:picLocks noChangeAspect="1"/>
            </p:cNvPicPr>
            <p:nvPr/>
          </p:nvPicPr>
          <p:blipFill>
            <a:blip r:embed="rId2"/>
            <a:srcRect/>
            <a:stretch/>
          </p:blipFill>
          <p:spPr>
            <a:xfrm>
              <a:off x="5426869" y="955250"/>
              <a:ext cx="1529866" cy="1799844"/>
            </a:xfrm>
            <a:prstGeom prst="rect">
              <a:avLst/>
            </a:prstGeom>
          </p:spPr>
        </p:pic>
        <p:pic>
          <p:nvPicPr>
            <p:cNvPr id="9" name="Picture 8">
              <a:extLst>
                <a:ext uri="{FF2B5EF4-FFF2-40B4-BE49-F238E27FC236}">
                  <a16:creationId xmlns:a16="http://schemas.microsoft.com/office/drawing/2014/main" id="{5060F837-BEFF-5D48-B9A9-F08AB54A64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902285"/>
              <a:ext cx="1737009" cy="1778508"/>
            </a:xfrm>
            <a:prstGeom prst="rect">
              <a:avLst/>
            </a:prstGeom>
          </p:spPr>
        </p:pic>
      </p:grpSp>
      <p:sp>
        <p:nvSpPr>
          <p:cNvPr id="2" name="TextBox 1">
            <a:extLst>
              <a:ext uri="{FF2B5EF4-FFF2-40B4-BE49-F238E27FC236}">
                <a16:creationId xmlns:a16="http://schemas.microsoft.com/office/drawing/2014/main" id="{E89B582B-5EDC-3098-B98D-3C9292E218F6}"/>
              </a:ext>
            </a:extLst>
          </p:cNvPr>
          <p:cNvSpPr txBox="1"/>
          <p:nvPr/>
        </p:nvSpPr>
        <p:spPr>
          <a:xfrm>
            <a:off x="914400" y="5943686"/>
            <a:ext cx="10716767" cy="461665"/>
          </a:xfrm>
          <a:prstGeom prst="rect">
            <a:avLst/>
          </a:prstGeom>
          <a:noFill/>
        </p:spPr>
        <p:txBody>
          <a:bodyPr wrap="square">
            <a:spAutoFit/>
          </a:bodyPr>
          <a:lstStyle/>
          <a:p>
            <a:pPr algn="ctr"/>
            <a:r>
              <a:rPr lang="en-US" sz="2400" b="1" dirty="0" err="1">
                <a:effectLst/>
                <a:latin typeface="Tahoma" panose="020B0604030504040204" pitchFamily="34" charset="0"/>
                <a:ea typeface="Times New Roman" panose="02020603050405020304" pitchFamily="18" charset="0"/>
              </a:rPr>
              <a:t>Chryshnanda</a:t>
            </a:r>
            <a:r>
              <a:rPr lang="en-US" sz="2400" b="1" dirty="0">
                <a:effectLst/>
                <a:latin typeface="Tahoma" panose="020B0604030504040204" pitchFamily="34" charset="0"/>
                <a:ea typeface="Times New Roman" panose="02020603050405020304" pitchFamily="18" charset="0"/>
              </a:rPr>
              <a:t> DL</a:t>
            </a:r>
            <a:endParaRPr lang="id-ID" sz="2400" b="1" dirty="0">
              <a:effectLst/>
              <a:latin typeface="Tahoma" panose="020B0604030504040204" pitchFamily="34" charset="0"/>
              <a:ea typeface="Times New Roman" panose="02020603050405020304" pitchFamily="18" charset="0"/>
            </a:endParaRPr>
          </a:p>
        </p:txBody>
      </p:sp>
    </p:spTree>
    <p:extLst>
      <p:ext uri="{BB962C8B-B14F-4D97-AF65-F5344CB8AC3E}">
        <p14:creationId xmlns:p14="http://schemas.microsoft.com/office/powerpoint/2010/main" val="20330075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867D8-CFFC-443E-3351-BFC710AC9F7D}"/>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567D1FD3-CDD6-E836-FDAA-EBD99427C240}"/>
              </a:ext>
            </a:extLst>
          </p:cNvPr>
          <p:cNvGrpSpPr/>
          <p:nvPr/>
        </p:nvGrpSpPr>
        <p:grpSpPr>
          <a:xfrm>
            <a:off x="11057269" y="338854"/>
            <a:ext cx="893797" cy="479796"/>
            <a:chOff x="3505200" y="902285"/>
            <a:chExt cx="3451535" cy="1852809"/>
          </a:xfrm>
        </p:grpSpPr>
        <p:pic>
          <p:nvPicPr>
            <p:cNvPr id="15" name="Picture 14">
              <a:extLst>
                <a:ext uri="{FF2B5EF4-FFF2-40B4-BE49-F238E27FC236}">
                  <a16:creationId xmlns:a16="http://schemas.microsoft.com/office/drawing/2014/main" id="{AFE78D9F-8456-0653-D06E-A9067130D6D9}"/>
                </a:ext>
              </a:extLst>
            </p:cNvPr>
            <p:cNvPicPr>
              <a:picLocks noChangeAspect="1"/>
            </p:cNvPicPr>
            <p:nvPr/>
          </p:nvPicPr>
          <p:blipFill>
            <a:blip r:embed="rId3"/>
            <a:srcRect/>
            <a:stretch/>
          </p:blipFill>
          <p:spPr>
            <a:xfrm>
              <a:off x="5426869" y="955250"/>
              <a:ext cx="1529866" cy="1799844"/>
            </a:xfrm>
            <a:prstGeom prst="rect">
              <a:avLst/>
            </a:prstGeom>
          </p:spPr>
        </p:pic>
        <p:pic>
          <p:nvPicPr>
            <p:cNvPr id="16" name="Picture 15">
              <a:extLst>
                <a:ext uri="{FF2B5EF4-FFF2-40B4-BE49-F238E27FC236}">
                  <a16:creationId xmlns:a16="http://schemas.microsoft.com/office/drawing/2014/main" id="{C76FB8EB-345B-F822-9D04-59875694AA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902285"/>
              <a:ext cx="1737009" cy="1778508"/>
            </a:xfrm>
            <a:prstGeom prst="rect">
              <a:avLst/>
            </a:prstGeom>
          </p:spPr>
        </p:pic>
      </p:grpSp>
      <p:sp>
        <p:nvSpPr>
          <p:cNvPr id="3" name="TextBox 2">
            <a:extLst>
              <a:ext uri="{FF2B5EF4-FFF2-40B4-BE49-F238E27FC236}">
                <a16:creationId xmlns:a16="http://schemas.microsoft.com/office/drawing/2014/main" id="{97F30B9F-5B46-DFE4-4258-3A40EFE38319}"/>
              </a:ext>
            </a:extLst>
          </p:cNvPr>
          <p:cNvSpPr txBox="1"/>
          <p:nvPr/>
        </p:nvSpPr>
        <p:spPr>
          <a:xfrm>
            <a:off x="582703" y="1152304"/>
            <a:ext cx="11170278" cy="1077218"/>
          </a:xfrm>
          <a:prstGeom prst="rect">
            <a:avLst/>
          </a:prstGeom>
          <a:noFill/>
        </p:spPr>
        <p:txBody>
          <a:bodyPr wrap="square">
            <a:spAutoFit/>
          </a:bodyPr>
          <a:lstStyle/>
          <a:p>
            <a:pPr marL="285750" indent="-285750" algn="just">
              <a:spcAft>
                <a:spcPts val="1000"/>
              </a:spcAft>
              <a:buFont typeface="Arial" panose="020B0604020202020204" pitchFamily="34" charset="0"/>
              <a:buChar char="•"/>
            </a:pPr>
            <a:r>
              <a:rPr lang="en-US" sz="1600" b="1" kern="100" dirty="0">
                <a:latin typeface="Calibri" panose="020F0502020204030204" pitchFamily="34" charset="0"/>
                <a:cs typeface="Times New Roman" panose="02020603050405020304" pitchFamily="18" charset="0"/>
              </a:rPr>
              <a:t>IMPLEMENTASI E POLICING YANG MENCAKUP ADANYA :  BACK OFFICE, APPLICATION YANG BERBASIS ARTIFICIAL INTELLEGENT DAN NET WORK YANG BERBASIS INTERNET OF THINGS DAPAT BERFUNGSI SEBAGAIMANA SEMESTINYA DAN MENGHASILKAN ALGORITMA YANG BERUPA INFO GRAFIS, INFO STATISTIK MAUPUN INFO VIRTUAL LAINNYA SEBAGA PREDIKSI ANTISIPASI MAUPUN SOLUSI YANG DAPAT DIAKSES SECARA REAL TIME, ON TIME DAN ANY TIME.</a:t>
            </a:r>
          </a:p>
        </p:txBody>
      </p:sp>
      <p:sp>
        <p:nvSpPr>
          <p:cNvPr id="4" name="TextBox 3">
            <a:extLst>
              <a:ext uri="{FF2B5EF4-FFF2-40B4-BE49-F238E27FC236}">
                <a16:creationId xmlns:a16="http://schemas.microsoft.com/office/drawing/2014/main" id="{A0E33B49-08C6-B7B6-7C26-B241B6A59CCC}"/>
              </a:ext>
            </a:extLst>
          </p:cNvPr>
          <p:cNvSpPr txBox="1"/>
          <p:nvPr/>
        </p:nvSpPr>
        <p:spPr>
          <a:xfrm>
            <a:off x="582703" y="2362009"/>
            <a:ext cx="11070076" cy="925125"/>
          </a:xfrm>
          <a:prstGeom prst="rect">
            <a:avLst/>
          </a:prstGeom>
          <a:noFill/>
        </p:spPr>
        <p:txBody>
          <a:bodyPr wrap="square">
            <a:spAutoFit/>
          </a:bodyPr>
          <a:lstStyle/>
          <a:p>
            <a:pPr marL="285750" indent="-285750">
              <a:lnSpc>
                <a:spcPct val="115000"/>
              </a:lnSpc>
              <a:spcAft>
                <a:spcPts val="1000"/>
              </a:spcAft>
              <a:buFont typeface="Arial" panose="020B0604020202020204" pitchFamily="34" charset="0"/>
              <a:buChar char="•"/>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BACK OFFICE DAPAT MENJADI PUSAT K3I ( KOMUNIKASI, KOORDINASI, KOMANDO DAN PENGENADALIAN SERTA INFORMASI) DALAM MEMBERIKAN PELAYANAN PRIMA DI BIDANG : KEAMANAN, KESELAMATAN, HUKUM, ADMINISTRASI, INFORMASI, DAN KEMANUSIAAN SECARA PRIMA.</a:t>
            </a:r>
            <a:endParaRPr lang="en-ID" sz="16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70393541-CE39-0B63-A797-5368C3F40141}"/>
              </a:ext>
            </a:extLst>
          </p:cNvPr>
          <p:cNvSpPr txBox="1"/>
          <p:nvPr/>
        </p:nvSpPr>
        <p:spPr>
          <a:xfrm>
            <a:off x="582703" y="3419621"/>
            <a:ext cx="11070076" cy="2442464"/>
          </a:xfrm>
          <a:prstGeom prst="rect">
            <a:avLst/>
          </a:prstGeom>
          <a:noFill/>
        </p:spPr>
        <p:txBody>
          <a:bodyPr wrap="square">
            <a:spAutoFit/>
          </a:bodyPr>
          <a:lstStyle/>
          <a:p>
            <a:pPr marL="285750" indent="-285750">
              <a:lnSpc>
                <a:spcPct val="115000"/>
              </a:lnSpc>
              <a:spcAft>
                <a:spcPts val="1000"/>
              </a:spcAft>
              <a:buFont typeface="Arial" panose="020B0604020202020204" pitchFamily="34" charset="0"/>
              <a:buChar char="•"/>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E POLICING DAPAT DIIMPLEMENTASIKAN DALAM SMART MANAGEMENT DAN SMART OPERATION. DIAWAKI PETUGAS POLISI SIBER ( CYBER COPS )</a:t>
            </a:r>
          </a:p>
          <a:p>
            <a:pPr marL="285750" indent="-285750">
              <a:lnSpc>
                <a:spcPct val="115000"/>
              </a:lnSpc>
              <a:spcAft>
                <a:spcPts val="1000"/>
              </a:spcAft>
              <a:buFont typeface="Arial" panose="020B0604020202020204" pitchFamily="34" charset="0"/>
              <a:buChar char="•"/>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E POLICING DIHARAPKAN MAMPU MEMONITOR SITUASI DAN KONDISI LALU LINTAS TERITAMA PADA KAWASAN BLACK SPOT, TROUBLE SPOT ATAU KAWASAN </a:t>
            </a:r>
            <a:r>
              <a:rPr lang="en-US" sz="1600" b="1" kern="100" dirty="0" err="1">
                <a:effectLst/>
                <a:latin typeface="Calibri" panose="020F0502020204030204" pitchFamily="34" charset="0"/>
                <a:ea typeface="Calibri" panose="020F0502020204030204" pitchFamily="34" charset="0"/>
                <a:cs typeface="Times New Roman" panose="02020603050405020304" pitchFamily="18" charset="0"/>
              </a:rPr>
              <a:t>KAWASAN</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 PENTING LAINNYA.</a:t>
            </a:r>
          </a:p>
          <a:p>
            <a:pPr marL="285750" indent="-285750">
              <a:lnSpc>
                <a:spcPct val="115000"/>
              </a:lnSpc>
              <a:spcAft>
                <a:spcPts val="1000"/>
              </a:spcAft>
              <a:buFont typeface="Arial" panose="020B0604020202020204" pitchFamily="34" charset="0"/>
              <a:buChar char="•"/>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E POLICINH MENDUKUNG SISTEM PENGAMANAN KOTA ( SISPAM KOTA )</a:t>
            </a:r>
          </a:p>
          <a:p>
            <a:pPr marL="285750" indent="-285750">
              <a:lnSpc>
                <a:spcPct val="115000"/>
              </a:lnSpc>
              <a:spcAft>
                <a:spcPts val="1000"/>
              </a:spcAft>
              <a:buFont typeface="Arial" panose="020B0604020202020204" pitchFamily="34" charset="0"/>
              <a:buChar char="•"/>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MENDUKUNG SISTEM PEMERINTAHAN BERBASIS ELEKTRONIK ( SPBE ) MELALUI BIG DATA SYSTEM DAN ONE STOP SERVICE SISTEM.</a:t>
            </a:r>
          </a:p>
        </p:txBody>
      </p:sp>
    </p:spTree>
    <p:extLst>
      <p:ext uri="{BB962C8B-B14F-4D97-AF65-F5344CB8AC3E}">
        <p14:creationId xmlns:p14="http://schemas.microsoft.com/office/powerpoint/2010/main" val="1787414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6C88B55-EFF7-4ABD-A01E-9C26A12ED5AA}"/>
              </a:ext>
            </a:extLst>
          </p:cNvPr>
          <p:cNvSpPr txBox="1"/>
          <p:nvPr/>
        </p:nvSpPr>
        <p:spPr>
          <a:xfrm>
            <a:off x="752475" y="321642"/>
            <a:ext cx="10029825" cy="1054263"/>
          </a:xfrm>
          <a:prstGeom prst="rect">
            <a:avLst/>
          </a:prstGeom>
          <a:noFill/>
        </p:spPr>
        <p:txBody>
          <a:bodyPr wrap="square">
            <a:spAutoFit/>
          </a:bodyPr>
          <a:lstStyle/>
          <a:p>
            <a:pPr marL="447675" indent="-447675">
              <a:lnSpc>
                <a:spcPct val="115000"/>
              </a:lnSpc>
              <a:spcAft>
                <a:spcPts val="1000"/>
              </a:spcAft>
            </a:pP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B. 	POLA PENGAMANAN LALU LINTAS, DIJABARKAN MELALUI ROAD SAFETY POLICING.   </a:t>
            </a:r>
            <a:endParaRPr lang="en-ID" sz="2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6221332A-D48A-4FA1-E848-6BE1B591585A}"/>
              </a:ext>
            </a:extLst>
          </p:cNvPr>
          <p:cNvSpPr txBox="1"/>
          <p:nvPr/>
        </p:nvSpPr>
        <p:spPr>
          <a:xfrm>
            <a:off x="1409700" y="1633080"/>
            <a:ext cx="9029700" cy="2549159"/>
          </a:xfrm>
          <a:prstGeom prst="rect">
            <a:avLst/>
          </a:prstGeom>
          <a:noFill/>
        </p:spPr>
        <p:txBody>
          <a:bodyPr wrap="square">
            <a:spAutoFit/>
          </a:bodyPr>
          <a:lstStyle/>
          <a:p>
            <a:pPr>
              <a:lnSpc>
                <a:spcPct val="115000"/>
              </a:lnSpc>
              <a:spcAft>
                <a:spcPts val="1000"/>
              </a:spcAft>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ROAD SAFETY POLICING MERUPAKAN PEMOLISIAN PD UPAYA </a:t>
            </a:r>
            <a:r>
              <a:rPr lang="en-US" sz="2000" b="1" kern="100" dirty="0" err="1">
                <a:effectLst/>
                <a:latin typeface="Calibri" panose="020F0502020204030204" pitchFamily="34" charset="0"/>
                <a:ea typeface="Calibri" panose="020F0502020204030204" pitchFamily="34" charset="0"/>
                <a:cs typeface="Times New Roman" panose="02020603050405020304" pitchFamily="18" charset="0"/>
              </a:rPr>
              <a:t>UPAYA</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 MEWUJUDKAN LALU LINTAS YANG AMAN SELAMAT TERTIB DSN LANCAR. HAKEKAT DARI ROAD SAFETY POLICING ADALAH PADA MENINGKATNYA KUALITAS KESELAMATAN DAN MENURUNNYA TINGKAT FATALITAS KORBAN KECELAKAAN. TERBANGUN BUDAYA TERTIB BERLALU LINTAS DAN ADANYA PELAYANAN PRIMA DI BIDANG LALU LINTAS ANGKUTAN JALAN. PERGERAKAN, TRAVELING YANG MENJADI PILAR PRODUKTIVITAS TIDAK BOLEH LUMPUH.</a:t>
            </a:r>
          </a:p>
        </p:txBody>
      </p:sp>
      <p:sp>
        <p:nvSpPr>
          <p:cNvPr id="10" name="TextBox 9">
            <a:extLst>
              <a:ext uri="{FF2B5EF4-FFF2-40B4-BE49-F238E27FC236}">
                <a16:creationId xmlns:a16="http://schemas.microsoft.com/office/drawing/2014/main" id="{29EC2176-1B4C-02CB-D102-E6D303713E5F}"/>
              </a:ext>
            </a:extLst>
          </p:cNvPr>
          <p:cNvSpPr txBox="1"/>
          <p:nvPr/>
        </p:nvSpPr>
        <p:spPr>
          <a:xfrm>
            <a:off x="1409700" y="4251940"/>
            <a:ext cx="9029700" cy="1487330"/>
          </a:xfrm>
          <a:prstGeom prst="rect">
            <a:avLst/>
          </a:prstGeom>
          <a:noFill/>
        </p:spPr>
        <p:txBody>
          <a:bodyPr wrap="square">
            <a:spAutoFit/>
          </a:bodyPr>
          <a:lstStyle/>
          <a:p>
            <a:pPr>
              <a:lnSpc>
                <a:spcPct val="115000"/>
              </a:lnSpc>
              <a:spcAft>
                <a:spcPts val="1000"/>
              </a:spcAft>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KEBIJAKAN YANG MENGATUR PEMBATASAN ATAU PELARANGAN PERGERAKKAN AGAR PRODUKTIFITAS DAN AKTIVITAS MASYARAKAT  DPT BERTAHAN DAN BANGKIT KEMBALI UNTUKDAPAT HIDUP TUMBUH DAN BERKEMBANG. DISIPLIN WARGA MASYARAKAT AKAN SANGAT MENENTUKAN KEBERHASILANNYA.</a:t>
            </a:r>
          </a:p>
        </p:txBody>
      </p:sp>
    </p:spTree>
    <p:extLst>
      <p:ext uri="{BB962C8B-B14F-4D97-AF65-F5344CB8AC3E}">
        <p14:creationId xmlns:p14="http://schemas.microsoft.com/office/powerpoint/2010/main" val="1705170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7B8D444-C977-7580-0203-8D76278F4FD8}"/>
              </a:ext>
            </a:extLst>
          </p:cNvPr>
          <p:cNvSpPr txBox="1"/>
          <p:nvPr/>
        </p:nvSpPr>
        <p:spPr>
          <a:xfrm>
            <a:off x="390524" y="702727"/>
            <a:ext cx="11304652" cy="925125"/>
          </a:xfrm>
          <a:prstGeom prst="rect">
            <a:avLst/>
          </a:prstGeom>
          <a:noFill/>
        </p:spPr>
        <p:txBody>
          <a:bodyPr wrap="square">
            <a:spAutoFit/>
          </a:bodyPr>
          <a:lstStyle/>
          <a:p>
            <a:pPr>
              <a:lnSpc>
                <a:spcPct val="115000"/>
              </a:lnSpc>
              <a:spcAft>
                <a:spcPts val="100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POLISI DI DALAM MENANGANI LALU LINTAS SECARA MANAJERIAL MAUPUN OPERASIONAL MELAKUKAN UPAYA </a:t>
            </a:r>
            <a:r>
              <a:rPr lang="en-US" sz="1600" b="1" kern="100" dirty="0" err="1">
                <a:effectLst/>
                <a:latin typeface="Calibri" panose="020F0502020204030204" pitchFamily="34" charset="0"/>
                <a:ea typeface="Calibri" panose="020F0502020204030204" pitchFamily="34" charset="0"/>
                <a:cs typeface="Times New Roman" panose="02020603050405020304" pitchFamily="18" charset="0"/>
              </a:rPr>
              <a:t>UPAYA</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 MENDUKUNG PENDISIPLINAN MASYARAKAT MELAKUKAN KONTROL SOSIAL DAN MEMBERIKAN PELAYANAN YANG PRIMA DI ERA NEW NORMAL ADALAH MEMBANGUN SISTEM YANG BERKAITAN DENGAN : </a:t>
            </a:r>
          </a:p>
        </p:txBody>
      </p:sp>
      <p:sp>
        <p:nvSpPr>
          <p:cNvPr id="13" name="TextBox 12">
            <a:extLst>
              <a:ext uri="{FF2B5EF4-FFF2-40B4-BE49-F238E27FC236}">
                <a16:creationId xmlns:a16="http://schemas.microsoft.com/office/drawing/2014/main" id="{969C24CE-CD3F-997E-1314-73C60B7F0F06}"/>
              </a:ext>
            </a:extLst>
          </p:cNvPr>
          <p:cNvSpPr txBox="1"/>
          <p:nvPr/>
        </p:nvSpPr>
        <p:spPr>
          <a:xfrm>
            <a:off x="390524" y="2031663"/>
            <a:ext cx="5434204" cy="3946593"/>
          </a:xfrm>
          <a:prstGeom prst="rect">
            <a:avLst/>
          </a:prstGeom>
          <a:noFill/>
        </p:spPr>
        <p:txBody>
          <a:bodyPr wrap="square">
            <a:spAutoFit/>
          </a:bodyPr>
          <a:lstStyle/>
          <a:p>
            <a:pPr marL="447675" indent="-447675">
              <a:lnSpc>
                <a:spcPct val="115000"/>
              </a:lnSpc>
              <a:spcAft>
                <a:spcPts val="1000"/>
              </a:spcAft>
            </a:pP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1.	EDUKASI YANG DIKEMBANGKAN MENJADI SISTEM LITERASI ROAD SAFETY</a:t>
            </a:r>
          </a:p>
          <a:p>
            <a:pPr marL="447675" indent="-447675">
              <a:lnSpc>
                <a:spcPct val="115000"/>
              </a:lnSpc>
              <a:spcAft>
                <a:spcPts val="1000"/>
              </a:spcAft>
            </a:pP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2.	PENEGAKKAN HUKUM YANG DIKEMBANGKAN DALAM SISTEM DATA KECELAKAAN , DATA PELANGGARAN SECARA ON LINE ATAU BERBASIS AI DAN IOT, PENEGAKKAN HUKUM SECARA ELEKTRONIK DAN MEMBANGUN SISTEM PATROLI PADA POLISI JALAN RAYA</a:t>
            </a:r>
          </a:p>
          <a:p>
            <a:pPr marL="447675" indent="-447675">
              <a:lnSpc>
                <a:spcPct val="115000"/>
              </a:lnSpc>
              <a:spcAft>
                <a:spcPts val="1000"/>
              </a:spcAft>
            </a:pP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3.	REKAYASA LALU LINTAS DENGAN MEMBANGUN SISTEM ALGORITMA ROAD SAFETY MELALUI SISTEM PEMETAAN WILAYAH DAN MASALAH SECARA DIGITAL YANG BERBASIS PADA : A. DATA JALAN, B. DATA KENDARAAN, DATA PERGERAKKAN, C. DATA KECELAKAAN, D. DATA PELANGGARAN, E. DATA TROUBLE SPOT DAN BLACK SPOT  F. DATA DR KAJIAN ANTAR MODA TRANSPORTASI ANGUKUTAN UMUM, G. DATA YG BERKAITAN ANGKUTAN SUNGAI DANAU PAN PENYEBERANGAN, DATA PERBATASAN, H. DATA ROAD SAFETY YANG BERKAITAN DENGAN PARIWISATA,I.  KAJIAN SMART CITY DSB YANG DISAJIKAN DALAM SISTEM INFO GRAFIS, INFO STATISTIK DAN INFO VIRTUAL YANG ON TIME REAL TIME DAN ANY TIME. APA YANG TERSAJI JUGA DAPAT SEBAGAI PRODUK UNTUK MEMPREDIKSI, MENGANTISIPASI DAN MEMBERI SOLUSI.</a:t>
            </a:r>
          </a:p>
        </p:txBody>
      </p:sp>
      <p:sp>
        <p:nvSpPr>
          <p:cNvPr id="2" name="TextBox 1">
            <a:extLst>
              <a:ext uri="{FF2B5EF4-FFF2-40B4-BE49-F238E27FC236}">
                <a16:creationId xmlns:a16="http://schemas.microsoft.com/office/drawing/2014/main" id="{9D518CA1-57ED-9C8F-0C08-CD6AC36D1D83}"/>
              </a:ext>
            </a:extLst>
          </p:cNvPr>
          <p:cNvSpPr txBox="1"/>
          <p:nvPr/>
        </p:nvSpPr>
        <p:spPr>
          <a:xfrm>
            <a:off x="5824728" y="2031663"/>
            <a:ext cx="6068187" cy="3818353"/>
          </a:xfrm>
          <a:prstGeom prst="rect">
            <a:avLst/>
          </a:prstGeom>
          <a:noFill/>
        </p:spPr>
        <p:txBody>
          <a:bodyPr wrap="square">
            <a:spAutoFit/>
          </a:bodyPr>
          <a:lstStyle/>
          <a:p>
            <a:pPr marL="447675" indent="-447675">
              <a:lnSpc>
                <a:spcPct val="115000"/>
              </a:lnSpc>
              <a:spcAft>
                <a:spcPts val="1000"/>
              </a:spcAft>
            </a:pP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4.	REGISTRASI DAN IDENTIFIKASI YANG BERKAITAN DENGAN KENDARAAN BERMOTOR DIBANGUN ERI : ELECTRONIC REGISTRATION AND IDENTIFICATION YANG MERUPAKAN SISTEM DATA KENDARAAN BERMOTOR YANG BERBASIS PADA ANPR ( AUTIMATIC NUMBER PLATES RECOGNATION) BERASIS APLIKASI ON BOARD UNIT RFID, QR DAN SISTEM ONLINE  PADA BPKB, STNK DAN TNKB.  DENGAN SISTEM </a:t>
            </a:r>
            <a:r>
              <a:rPr lang="en-US" sz="1200" b="1" kern="100" dirty="0" err="1">
                <a:effectLst/>
                <a:latin typeface="Calibri" panose="020F0502020204030204" pitchFamily="34" charset="0"/>
                <a:ea typeface="Calibri" panose="020F0502020204030204" pitchFamily="34" charset="0"/>
                <a:cs typeface="Times New Roman" panose="02020603050405020304" pitchFamily="18" charset="0"/>
              </a:rPr>
              <a:t>SISTEM</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 TERSEBUT REGISTRASI DAN IDENTIFIKASI KENDARAAN BERMOTOR DAPAT BERFUNGSI SEBAGAI PENJAMIN LEGITIMASI KEABSAHAN ASAL USUL KEPEMILIKAN DAN SSEBAGAI FUNGSI KONTROL YANG DIKAITKAN PENEGAKKAN HUKUM DAN MENDUKUNG FORENSIK KEPOLISIAN MAUPUN PELAYANAN PRIMA KEPOLISIAN.</a:t>
            </a:r>
          </a:p>
          <a:p>
            <a:pPr marL="447675" indent="-447675">
              <a:lnSpc>
                <a:spcPct val="115000"/>
              </a:lnSpc>
              <a:spcAft>
                <a:spcPts val="1000"/>
              </a:spcAft>
            </a:pP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	REGISTRASI DAN IDENTIFIKASI PENGEMUDI ATAU SIM BERKAITAN DENGAN SISTEM SAFETY DRIVING DAN SAFETY RIDING DARI SEKOLAH MENGEMYDI, SISTEM UJI SIM, SISTEM PENERBITAN SIM. YANG JUGA AKAN DIKAITKAN PADA FUNGSI KONTROL MAUPUN PENEGAKKAN HUKUM DAN PELAYANAN PRIMA YANG DIKEMBANGKAN PADA SISTEM TTAFFIC ATTITUDE RECORD ( TAR) DAN PROGRAM DE MERIT POINT SYSTEM ( DMPS)  DALAM SISTEM PEEPANJANGAN SIM. DENGAN ADANYA ERI AKAN MENDUKUNG PROGRAM PEMERINTAH YANGG BERKAITAN DENGAN :  ERP, E PARKING, ETC, E BANKING, E SAMSAT BAHKAN ETLE.</a:t>
            </a:r>
          </a:p>
        </p:txBody>
      </p:sp>
    </p:spTree>
    <p:extLst>
      <p:ext uri="{BB962C8B-B14F-4D97-AF65-F5344CB8AC3E}">
        <p14:creationId xmlns:p14="http://schemas.microsoft.com/office/powerpoint/2010/main" val="3797006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9AC92-E328-153B-05A0-6DD9DF733C4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E929739-0E4F-DB9C-9B80-C9AA72EA5CFA}"/>
              </a:ext>
            </a:extLst>
          </p:cNvPr>
          <p:cNvSpPr txBox="1"/>
          <p:nvPr/>
        </p:nvSpPr>
        <p:spPr>
          <a:xfrm>
            <a:off x="373189" y="584183"/>
            <a:ext cx="6841428" cy="5902000"/>
          </a:xfrm>
          <a:prstGeom prst="rect">
            <a:avLst/>
          </a:prstGeom>
          <a:noFill/>
        </p:spPr>
        <p:txBody>
          <a:bodyPr wrap="square">
            <a:spAutoFit/>
          </a:bodyPr>
          <a:lstStyle/>
          <a:p>
            <a:pPr marL="447675" indent="-447675">
              <a:lnSpc>
                <a:spcPct val="115000"/>
              </a:lnSpc>
              <a:spcAft>
                <a:spcPts val="1000"/>
              </a:spcAft>
            </a:pP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5.	MEMBANGUN PUSAT K3I : KOMUNIKASI KOORDINASI KOMANDOPENGENDALIAN DAN INFORMASI YANG DAPAT MENGINTEGRASIKANANTAR FUNGSI DAN STAKE HOLDER. YANG DAPAT MEMONITOR MENGENDALIKAN MELAKUKAN KOMUNIKASI DAN SOLUSI DALAM SISTEM CALL CENTRE DAN QUICK RESPONSE. PUSAT K3I JUGA BERFUNGSI SEBAGAI COMAND CENTRE BAHKAN CRISSIS CENTRE YANG MAMPU MENGGERAKKAN EMERGENCY POLICING MAUPUN DISASTER POLICING. PUSAT K3I INI SBG BACK OFFICE DAN SBG BIG DATA SYSTEM DAN ONE GATE SERVICE SYSTEM. </a:t>
            </a:r>
          </a:p>
          <a:p>
            <a:pPr marL="447675" indent="-447675">
              <a:lnSpc>
                <a:spcPct val="115000"/>
              </a:lnSpc>
              <a:spcAft>
                <a:spcPts val="1000"/>
              </a:spcAft>
            </a:pP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	PUSAT K3I INI DIDUKUNG DLM SISTEM2 IT FOR ROAD SAFETY ( TMC, ERI, SSC, SDC, INTAN, TAR DAN DMPS). PADA PUSAT K3I DIKELOLA DALAM SMART MANAJEMEN YANG DIAWAKI OLEH CYBER COPS YANG MAMPU MEMBERIKAN SISTEM PELAYANAN VIRTUAL MAUPUN AKTUAL. </a:t>
            </a:r>
          </a:p>
          <a:p>
            <a:pPr marL="447675" indent="-447675">
              <a:lnSpc>
                <a:spcPct val="115000"/>
              </a:lnSpc>
              <a:spcAft>
                <a:spcPts val="1000"/>
              </a:spcAft>
            </a:pP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6.	MEMBANGUN SINERGITAS ANTAR PEMANGKU KEPENTINGAN DI DLM MEMBANGUN SMART CITY ( SMART LIVING DAN SMART MOBILITY) DALAM PROGRAM YANG DIIMPLEMENTASIKAN DALAM RSPA ( ROAD SAFETY PARTNERSHIP ACTION). IMPLEMENTASI RSPA PADA TINGKAT POLRES POLDA MAUPUN MABES. SINERGITAS INI DIDUKUNG SISTEM YANG DAPAT MENSINERGIKAN SISTEM DATA MASING </a:t>
            </a:r>
            <a:r>
              <a:rPr lang="en-US" sz="1200" b="1" kern="100" dirty="0" err="1">
                <a:effectLst/>
                <a:latin typeface="Calibri" panose="020F0502020204030204" pitchFamily="34" charset="0"/>
                <a:ea typeface="Calibri" panose="020F0502020204030204" pitchFamily="34" charset="0"/>
                <a:cs typeface="Times New Roman" panose="02020603050405020304" pitchFamily="18" charset="0"/>
              </a:rPr>
              <a:t>MASING</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 STAKEHOLDER DALA SISTEM PROTOKOL DATA. </a:t>
            </a:r>
          </a:p>
          <a:p>
            <a:pPr marL="447675" indent="-447675">
              <a:lnSpc>
                <a:spcPct val="115000"/>
              </a:lnSpc>
              <a:spcAft>
                <a:spcPts val="1000"/>
              </a:spcAft>
            </a:pP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7.	MEMBANGUN ROAD SAFETY RESEARCH AND DEVELOPMENT YANG AKAN MENJADI PUSAT DLM MELAKUKAN KAJIAN ANALISA DAMPAK LALU LINTAS DAN PENELITIAN YANG BERKAITAN DENGAN ROAD SAFETY. TARC ( TRAFFIC ACCIDENT RESEARCH CENTRE), LABORSTORIUM ROAD SAFETY) SERTA PENERBITAN JURNAL ILMIAH TENTANG ROAD SAFETY ATAU SEBAGAI ROAD SAFETY BRIEF.</a:t>
            </a:r>
          </a:p>
          <a:p>
            <a:pPr marL="447675" indent="-447675">
              <a:lnSpc>
                <a:spcPct val="115000"/>
              </a:lnSpc>
              <a:spcAft>
                <a:spcPts val="1000"/>
              </a:spcAft>
            </a:pP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8.	KOORDINASI DAN PENGEMBANGAN SISTEM PENEGAKKAN HUKUM LALU LINTAS YANG TIDAK SEBATAS PADA PELANGGARAN DAN KECELAKAAN LALU LINTAS, MELAINKAN DAPAT TERUS DIKEMBANGKAN PADA UPAYA E SIDIK DAN PENGUNGKAPAN KEJAHATAN YANG BERKAITAN DENGAN ROAD SAFETY BAIK ADMINSISTRASI, PENYIMPANGAN PERILAKU MAUPUN HAL </a:t>
            </a:r>
            <a:r>
              <a:rPr lang="en-US" sz="1200" b="1" kern="100" dirty="0" err="1">
                <a:effectLst/>
                <a:latin typeface="Calibri" panose="020F0502020204030204" pitchFamily="34" charset="0"/>
                <a:ea typeface="Calibri" panose="020F0502020204030204" pitchFamily="34" charset="0"/>
                <a:cs typeface="Times New Roman" panose="02020603050405020304" pitchFamily="18" charset="0"/>
              </a:rPr>
              <a:t>HAL</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 ILLEGAL ATAS DOKUMEN MAUPUN KEGIATAN YANG MERUSAK MAUPUN MEMBAHAYAKAN LALU LINTAS, DSB. </a:t>
            </a:r>
          </a:p>
        </p:txBody>
      </p:sp>
      <p:sp>
        <p:nvSpPr>
          <p:cNvPr id="3" name="TextBox 2">
            <a:extLst>
              <a:ext uri="{FF2B5EF4-FFF2-40B4-BE49-F238E27FC236}">
                <a16:creationId xmlns:a16="http://schemas.microsoft.com/office/drawing/2014/main" id="{C8B99716-5965-5D6B-3DFB-AB14F8920FEA}"/>
              </a:ext>
            </a:extLst>
          </p:cNvPr>
          <p:cNvSpPr txBox="1"/>
          <p:nvPr/>
        </p:nvSpPr>
        <p:spPr>
          <a:xfrm>
            <a:off x="7921370" y="1827151"/>
            <a:ext cx="3502534" cy="3416063"/>
          </a:xfrm>
          <a:prstGeom prst="rect">
            <a:avLst/>
          </a:prstGeom>
          <a:noFill/>
        </p:spPr>
        <p:txBody>
          <a:bodyPr wrap="square">
            <a:spAutoFit/>
          </a:bodyPr>
          <a:lstStyle/>
          <a:p>
            <a:pPr>
              <a:lnSpc>
                <a:spcPct val="115000"/>
              </a:lnSpc>
              <a:spcAft>
                <a:spcPts val="1000"/>
              </a:spcAft>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PROGRAM PENDUKUNG PADA ROAD SAFETY POLICING DIBANGUN PADA PILAR : </a:t>
            </a:r>
          </a:p>
          <a:p>
            <a:pPr marL="361950" indent="-361950">
              <a:lnSpc>
                <a:spcPct val="115000"/>
              </a:lnSpc>
              <a:spcAft>
                <a:spcPts val="1000"/>
              </a:spcAft>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1.	LITERACY ROAD SAFETY,</a:t>
            </a:r>
          </a:p>
          <a:p>
            <a:pPr marL="361950" indent="-361950">
              <a:lnSpc>
                <a:spcPct val="115000"/>
              </a:lnSpc>
              <a:spcAft>
                <a:spcPts val="1000"/>
              </a:spcAft>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2.	ROAD SAFETY COACHING, </a:t>
            </a:r>
          </a:p>
          <a:p>
            <a:pPr marL="361950" indent="-361950">
              <a:lnSpc>
                <a:spcPct val="115000"/>
              </a:lnSpc>
              <a:spcAft>
                <a:spcPts val="1000"/>
              </a:spcAft>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3.	INTELLEGENT ROAD SAFETY MEDIA MANAGEMENT DAN</a:t>
            </a:r>
          </a:p>
          <a:p>
            <a:pPr marL="361950" indent="-361950">
              <a:lnSpc>
                <a:spcPct val="115000"/>
              </a:lnSpc>
              <a:spcAft>
                <a:spcPts val="1000"/>
              </a:spcAft>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4.	ALGORITMA ROAD SAFETY. </a:t>
            </a:r>
          </a:p>
        </p:txBody>
      </p:sp>
    </p:spTree>
    <p:extLst>
      <p:ext uri="{BB962C8B-B14F-4D97-AF65-F5344CB8AC3E}">
        <p14:creationId xmlns:p14="http://schemas.microsoft.com/office/powerpoint/2010/main" val="324651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BF7C1-BDD6-6E92-9769-B31B77D2E55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80F7CCC-97A3-535B-03D7-243283677E5C}"/>
              </a:ext>
            </a:extLst>
          </p:cNvPr>
          <p:cNvSpPr txBox="1"/>
          <p:nvPr/>
        </p:nvSpPr>
        <p:spPr>
          <a:xfrm>
            <a:off x="523494" y="462726"/>
            <a:ext cx="11007090" cy="2504532"/>
          </a:xfrm>
          <a:prstGeom prst="rect">
            <a:avLst/>
          </a:prstGeom>
          <a:noFill/>
        </p:spPr>
        <p:txBody>
          <a:bodyPr wrap="square">
            <a:spAutoFit/>
          </a:bodyPr>
          <a:lstStyle/>
          <a:p>
            <a:pPr algn="just">
              <a:lnSpc>
                <a:spcPct val="115000"/>
              </a:lnSpc>
              <a:spcAft>
                <a:spcPts val="10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FORENSIC POLICING</a:t>
            </a:r>
            <a:endParaRPr lang="en-ID" sz="1600" b="1"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PEMOLISIAN DALAM PENDEKATAN FORENSIK (FORENSIC POLICING)  MERUPAKAN MODEL PEMOLISIAN UNTUK MENGHADAPI BERBAGAI PERMASALAHAN KETERATURAN SOSIAL ATAS SERANGAN ATAU GANGGUAN YANG DI DESAIN SEDEMIKIAN RUPA DARI BERBAGAI CARA YANG BERBASIS NUBIKA ( NUKLIR, BIOLOGI, KIMIA, FISIKA) MAUPUN DARI BERBAGAI MASALAH SOSIAL ( IDIOLOGI, POLITIK, EKONOMI, SOSIAL BUDAYA, KESELAMATAN, DSB). DI SAMPING HAL TERSEBUT JUGA SEBAGAI MEMBANGUN POLISI SUPER/ SUPER COPS YAITU POLISI DENGAN PEMOLISIANNYA MEMILIKI KOMPETENSINYA BERKUALITAS TINGGI YANG MAMPU MENGATASI BERBAGAI MASALAH KETERATURAN SOSIAL DENGAN DAMPAK LUAS DAN BEREESKALASI TINGGI YANG MAMPU MEMBERIKAN PELAYANAN KEPADA PUBLIK SECARA PRIMA DALAM SITUASI EMERJENSI. </a:t>
            </a:r>
            <a:endParaRPr lang="en-ID"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F14B5FD-AA6E-09D7-D23F-E385B2973806}"/>
              </a:ext>
            </a:extLst>
          </p:cNvPr>
          <p:cNvSpPr txBox="1"/>
          <p:nvPr/>
        </p:nvSpPr>
        <p:spPr>
          <a:xfrm>
            <a:off x="592455" y="3260790"/>
            <a:ext cx="11007090" cy="1774588"/>
          </a:xfrm>
          <a:prstGeom prst="rect">
            <a:avLst/>
          </a:prstGeom>
          <a:noFill/>
        </p:spPr>
        <p:txBody>
          <a:bodyPr wrap="square">
            <a:spAutoFit/>
          </a:bodyPr>
          <a:lstStyle/>
          <a:p>
            <a:pPr algn="just">
              <a:lnSpc>
                <a:spcPct val="115000"/>
              </a:lnSpc>
              <a:spcAft>
                <a:spcPts val="10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DI ERA DIGITAL POLISI SUPER INI MAMPU BEKERJA DALAM SMART POLICING YANG ADA HARMONI ANTARA  AKTUAL,  VIRTUAL MAUPUN SECARA FORENSIK. SECARA AKTUAL DAPAT DIKATEGORIKAN DALAM HAL PEMOLISIAN YANG MANUAL ATAU BISA DIKATEGORIKAN KONVENSIONAL DAN MASIH BERTEMU FACE TO FACE ATAU LESS TECHNOLOGY. PEMOLISIAN SECARA VIRTUAL DAPAT DIKATEGORIKAN MODEL E POLICING ATAU PEMOLISIAN SECARA ELEKTRONIK YANG BERBASIS PADA BACK OFFICE, APLICATION ( DENGAN ARTIFICIAL INTELLEGENCE) DAN NET WORK ( BERBASIS INTERNET OF THING) UNTUK MENDUKUNG TERBANGUNNYA BIG DATA SYSTEM DAN ONE STOP SERVICE SYSTEM. </a:t>
            </a:r>
            <a:endParaRPr lang="en-ID"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0A2587B-F9AD-FE88-B71E-7D177D235D76}"/>
              </a:ext>
            </a:extLst>
          </p:cNvPr>
          <p:cNvSpPr txBox="1"/>
          <p:nvPr/>
        </p:nvSpPr>
        <p:spPr>
          <a:xfrm>
            <a:off x="592455" y="5363910"/>
            <a:ext cx="11007090" cy="641971"/>
          </a:xfrm>
          <a:prstGeom prst="rect">
            <a:avLst/>
          </a:prstGeom>
          <a:noFill/>
        </p:spPr>
        <p:txBody>
          <a:bodyPr wrap="square">
            <a:spAutoFit/>
          </a:bodyPr>
          <a:lstStyle/>
          <a:p>
            <a:pPr algn="just">
              <a:lnSpc>
                <a:spcPct val="115000"/>
              </a:lnSpc>
              <a:spcAft>
                <a:spcPts val="10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PEMOLISIAN FORENSIK DALAM KONTEKS KENORMALAN BARU DAPAT DIKEMBANGKAN DALAM BERBAGAIMODEL POLA PEMOLISIANNYA MAUPUN PENYIAPAN PETUGAS KEPOLISIAN YANG BERBASIS  REPLIKA GENETIKA.</a:t>
            </a:r>
            <a:endParaRPr lang="en-ID"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6483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64F6E-B88E-935C-8D58-102E4CCD5A7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3103BF4-FD2E-A7F4-6FE2-767C2A5A7FCD}"/>
              </a:ext>
            </a:extLst>
          </p:cNvPr>
          <p:cNvSpPr txBox="1"/>
          <p:nvPr/>
        </p:nvSpPr>
        <p:spPr>
          <a:xfrm>
            <a:off x="944118" y="995426"/>
            <a:ext cx="10394442" cy="3387338"/>
          </a:xfrm>
          <a:prstGeom prst="rect">
            <a:avLst/>
          </a:prstGeom>
          <a:noFill/>
        </p:spPr>
        <p:txBody>
          <a:bodyPr wrap="square">
            <a:spAutoFit/>
          </a:bodyPr>
          <a:lstStyle/>
          <a:p>
            <a:pPr algn="just">
              <a:lnSpc>
                <a:spcPct val="115000"/>
              </a:lnSpc>
              <a:spcAft>
                <a:spcPts val="10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POLISI SUPER DALAM KONTEKS AKTUAL, VIRTUAL DAN FORENSIK MERUPAKAN BASIS BAGI POLISI DAN PEMOLISIANNYA KARENA DALAM ERA DIGITAL SEKALIPUN CARA AKTUAL MASIH DIPERLUKAN DAN KEMAMPUAN DASAR PADA PENANGANAN KEJAHATAN KONVENSIONAL DIPERLUKAN POLISI YANG TANGGUH SECARA FISIK ATAU OTOT PRIMA. </a:t>
            </a:r>
          </a:p>
          <a:p>
            <a:pPr algn="just">
              <a:lnSpc>
                <a:spcPct val="115000"/>
              </a:lnSpc>
              <a:spcAft>
                <a:spcPts val="10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PEMOLISIAN VIRTUAL MAPUN FORENSIK DIPERLUKAN OTAK ATAU KEMAMPUAN SECARA INTELEJENSIA TINGGI UNTUK MAMPU MENGHADAPI KEJAHATAN SIBER MAUPUN KEJAHATAN BIOLOGI, KIMIA NUKLIR MAUPUN KEJAHATAN DI ERA KENORMALAN BARU. PELEMAHAN ATAS PERTAHANAN SUATU BANGSA DAPAT DIMULAI MENGGERUS DARI SUMBER DAYANYA, KEAMANAN DAN RASA AMAN. MASALAH NUKLIR BIOLOGI KIMIA DAN FISIKA ( NUBIKA) MAUPUN SOSIAL PUN MENJADI TREND KEJAHATAN BARU YANG DAPAT MENLUMPUHKAN PRODUKTIFITAS MASYARAKAT DAN MEMICU TERJADINYA KONFLIK SOSIAL YANG BESAR.</a:t>
            </a:r>
            <a:endParaRPr lang="en-ID"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907364A-3BC0-2893-8983-5A695E874C6D}"/>
              </a:ext>
            </a:extLst>
          </p:cNvPr>
          <p:cNvSpPr txBox="1"/>
          <p:nvPr/>
        </p:nvSpPr>
        <p:spPr>
          <a:xfrm>
            <a:off x="944118" y="4689602"/>
            <a:ext cx="10394442" cy="1054263"/>
          </a:xfrm>
          <a:prstGeom prst="rect">
            <a:avLst/>
          </a:prstGeom>
          <a:noFill/>
        </p:spPr>
        <p:txBody>
          <a:bodyPr wrap="square">
            <a:spAutoFit/>
          </a:bodyPr>
          <a:lstStyle/>
          <a:p>
            <a:pPr algn="just">
              <a:lnSpc>
                <a:spcPct val="115000"/>
              </a:lnSpc>
              <a:spcAft>
                <a:spcPts val="1000"/>
              </a:spcAft>
            </a:pP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POLISI SUPER DIKEMBANGKAN DAN DIBANGUN SECARA O2H ( OTAK OTOT DAN HATI NURANINYA).</a:t>
            </a:r>
            <a:endParaRPr lang="en-ID"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6879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38CFB-C10C-490F-04CC-2DBA2CBBC1A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34904B2-9F42-6247-D8D9-1C87D1D0EC7C}"/>
              </a:ext>
            </a:extLst>
          </p:cNvPr>
          <p:cNvSpPr txBox="1"/>
          <p:nvPr/>
        </p:nvSpPr>
        <p:spPr>
          <a:xfrm>
            <a:off x="340614" y="373634"/>
            <a:ext cx="6133338" cy="2752292"/>
          </a:xfrm>
          <a:prstGeom prst="rect">
            <a:avLst/>
          </a:prstGeom>
          <a:noFill/>
        </p:spPr>
        <p:txBody>
          <a:bodyPr wrap="square">
            <a:spAutoFit/>
          </a:bodyPr>
          <a:lstStyle/>
          <a:p>
            <a:pPr algn="just">
              <a:lnSpc>
                <a:spcPct val="115000"/>
              </a:lnSpc>
              <a:spcAft>
                <a:spcPts val="10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PEMOLISIAN FUTURISTIK DI ERA DIGITAL DAPAT DIIMPLEMENTASIKAN DALAM SMART POLICING YANG MENGHARMONIKAN ANTARA CONVENTIONAL POLICING, E POLICING ATAU PEMOLISIAN YANG ON LINE DAN BERBASIS ELEKTRONIK MAUPUN FORENSIC POLICING. SISTEM BIG DATA MENJADI BAGIAN ONE STOP SERVICE. </a:t>
            </a:r>
          </a:p>
          <a:p>
            <a:pPr algn="just">
              <a:lnSpc>
                <a:spcPct val="115000"/>
              </a:lnSpc>
              <a:spcAft>
                <a:spcPts val="10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FORENSIC POLICING DIBANGUN DAN DIKEMBANGKAN BERBASIS PADA ILMU KEPOLISIAN SECARA MAKRO MAUPUN MIKRO SEBAGAI MODEL PEMOLISIAN YANG BERKAITAN DENGAN NUKLIR, BIOLOGI, KIMIA, FISIKA (NUBIKA), ILMU SOSIAL MAUPUN ILMU </a:t>
            </a:r>
            <a:r>
              <a:rPr lang="en-US" sz="1600" kern="100" dirty="0" err="1">
                <a:effectLst/>
                <a:latin typeface="Calibri" panose="020F0502020204030204" pitchFamily="34" charset="0"/>
                <a:ea typeface="Calibri" panose="020F0502020204030204" pitchFamily="34" charset="0"/>
                <a:cs typeface="Times New Roman" panose="02020603050405020304" pitchFamily="18" charset="0"/>
              </a:rPr>
              <a:t>ILMU</a:t>
            </a: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 LAINNYA.</a:t>
            </a:r>
          </a:p>
        </p:txBody>
      </p:sp>
      <p:sp>
        <p:nvSpPr>
          <p:cNvPr id="2" name="TextBox 1">
            <a:extLst>
              <a:ext uri="{FF2B5EF4-FFF2-40B4-BE49-F238E27FC236}">
                <a16:creationId xmlns:a16="http://schemas.microsoft.com/office/drawing/2014/main" id="{6D8E9388-65FC-1E5E-7C0C-DC0945187329}"/>
              </a:ext>
            </a:extLst>
          </p:cNvPr>
          <p:cNvSpPr txBox="1"/>
          <p:nvPr/>
        </p:nvSpPr>
        <p:spPr>
          <a:xfrm>
            <a:off x="340614" y="3125926"/>
            <a:ext cx="6133338" cy="3473515"/>
          </a:xfrm>
          <a:prstGeom prst="rect">
            <a:avLst/>
          </a:prstGeom>
          <a:noFill/>
        </p:spPr>
        <p:txBody>
          <a:bodyPr wrap="square">
            <a:spAutoFit/>
          </a:bodyPr>
          <a:lstStyle/>
          <a:p>
            <a:pPr algn="just">
              <a:lnSpc>
                <a:spcPct val="115000"/>
              </a:lnSpc>
              <a:spcAft>
                <a:spcPts val="10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MASALAH KETERATURAN SOSIAL YANG TERGANGGU ATAU TERHAMBAT BAHKAN RUSAK AKIBAT NUBIKA ATAU DAMPAK MASALAH SOSIAL PERLU PENANGANAN SECARA PROFESIONAL TIDAK SEBATAS KULITNYA MELAINKAN SAMPAI DENGAN TINGKAT YANG PALING MENDASAR. DAMPAK DARI NUBIKA DAN SOSIAL SANGAT LUAS YANG BERDAMPAK PADA HIDUP DAN KEHIDUPAN SOSIAL KEMASYARAKATAN. PETUGAS KEPOLISIAN FORENSIK DITUMBUHKEMBANGKAN SECARA KOMPREHENSIF MULAI DARI REKRUTMEN PENDIDIKKAN  PENGGUNAAN HINGGA PENGAKHIRAN DINASNYA. SATUAN TUGAS IDENTIFIKASI, SATUAN TUGAS NUBIKA, LABORATORIUM FORENSIK MAUPUN PENELITIAN DAN PENGEMBANGAN DAPAT MENJADI PENDUKUNG FORENSIC POLICING.</a:t>
            </a:r>
          </a:p>
        </p:txBody>
      </p:sp>
      <p:sp>
        <p:nvSpPr>
          <p:cNvPr id="5" name="TextBox 4">
            <a:extLst>
              <a:ext uri="{FF2B5EF4-FFF2-40B4-BE49-F238E27FC236}">
                <a16:creationId xmlns:a16="http://schemas.microsoft.com/office/drawing/2014/main" id="{97CC122E-3CE6-D12E-BA54-6861754BD1DC}"/>
              </a:ext>
            </a:extLst>
          </p:cNvPr>
          <p:cNvSpPr txBox="1"/>
          <p:nvPr/>
        </p:nvSpPr>
        <p:spPr>
          <a:xfrm>
            <a:off x="7088886" y="778659"/>
            <a:ext cx="4689348" cy="5300682"/>
          </a:xfrm>
          <a:prstGeom prst="rect">
            <a:avLst/>
          </a:prstGeom>
          <a:noFill/>
        </p:spPr>
        <p:txBody>
          <a:bodyPr wrap="square">
            <a:spAutoFit/>
          </a:bodyPr>
          <a:lstStyle/>
          <a:p>
            <a:pPr algn="just">
              <a:lnSpc>
                <a:spcPct val="115000"/>
              </a:lnSpc>
              <a:spcAft>
                <a:spcPts val="10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DI MASA KENORMALAN BARU SEPERTI PANDEMI COVID 19 SEKARANG INI BISA DIKATAKAN KEGIATAN SOSIAL KEMASYARAKATAN TERDAMPAK BAHKAN ADA YANG MATI SAMA SEKALI TIDAK LAGI BISA BERTAHAN. COVID 19 MEMATIKAN MANUSIA SEBAGAI MAHKLUK SOSIAL KRN TINGKAT PENULARANNYA YANG TINGGI DAN UNTUK MENGHAMBAT PENULARANNYA DIPERLUKAN PHYSICAL DISTANCING BAHKAN SOCIAL DISTANCING. </a:t>
            </a:r>
          </a:p>
          <a:p>
            <a:pPr algn="just">
              <a:lnSpc>
                <a:spcPct val="115000"/>
              </a:lnSpc>
              <a:spcAft>
                <a:spcPts val="10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TATKALA KITA TELITI LEBIH MENDALAM COVID 19 MERUPAKAN VIRUS YANG MENYEBAR BEGITU CEPAT DAN DAPAT MENIMBULKAN KEMATIAN. COVID 19 MUNGKINKAH MASALAH LAIN DI ERA KENORMALAN BARU MUNCUL? ADA BANYAK KEMUNGKINAN DARI MASALAH LISTRIK, MASALAH INTERNET, MASALAH UDARA, AIR DSB BISA MENJADI INI SUATU PANDEMI BARU ATAU PRODUK REKAYASA UNTUK MENEROR DUNIA</a:t>
            </a:r>
          </a:p>
        </p:txBody>
      </p:sp>
    </p:spTree>
    <p:extLst>
      <p:ext uri="{BB962C8B-B14F-4D97-AF65-F5344CB8AC3E}">
        <p14:creationId xmlns:p14="http://schemas.microsoft.com/office/powerpoint/2010/main" val="4218330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25DBF-A543-9F1E-303F-AD7453D5CF1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30B4BD9-9CD9-73C1-3BC8-D14EA20F5889}"/>
              </a:ext>
            </a:extLst>
          </p:cNvPr>
          <p:cNvSpPr txBox="1"/>
          <p:nvPr/>
        </p:nvSpPr>
        <p:spPr>
          <a:xfrm>
            <a:off x="998982" y="867410"/>
            <a:ext cx="10394442" cy="4867999"/>
          </a:xfrm>
          <a:prstGeom prst="rect">
            <a:avLst/>
          </a:prstGeom>
          <a:noFill/>
        </p:spPr>
        <p:txBody>
          <a:bodyPr wrap="square">
            <a:spAutoFit/>
          </a:bodyPr>
          <a:lstStyle/>
          <a:p>
            <a:pPr algn="just">
              <a:lnSpc>
                <a:spcPct val="115000"/>
              </a:lnSpc>
              <a:spcAft>
                <a:spcPts val="1000"/>
              </a:spcAft>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FUTURISTIC POLICING ( FP )  DIBANGUN MELALUI:</a:t>
            </a:r>
          </a:p>
          <a:p>
            <a:pPr marL="357188" indent="-357188" algn="just">
              <a:spcAft>
                <a:spcPts val="6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1.	POLITICAL WILL ( DUKUNGAN KEPUTUSAN POLITIK)</a:t>
            </a:r>
          </a:p>
          <a:p>
            <a:pPr marL="357188" indent="-357188" algn="just">
              <a:spcAft>
                <a:spcPts val="6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2.	KEPEMIMPINAN YG KEBIJAKKANNYA BERPIHAK PAFA PENGEMBANGAN FP</a:t>
            </a:r>
          </a:p>
          <a:p>
            <a:pPr marL="357188" indent="-357188" algn="just">
              <a:spcAft>
                <a:spcPts val="6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3.	PENYIAPAN KONSEP DASAR HINGGA PENGEMBANGANNYA</a:t>
            </a:r>
          </a:p>
          <a:p>
            <a:pPr marL="357188" indent="-357188" algn="just">
              <a:spcAft>
                <a:spcPts val="6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4.	PENYIAPAN SDM YG AKAN MENGAWAKI ( DARI REKRUTMEN PENDIDIKAN DAN LATIHAN PENGGUNAAN PERAWATAN HINGGA PENGAKHIRAN ATAU PURNA TUGAS)</a:t>
            </a:r>
          </a:p>
          <a:p>
            <a:pPr marL="357188" indent="-357188" algn="just">
              <a:spcAft>
                <a:spcPts val="6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5.	PERALATAN PENDUKUNG ( LABORATORIUM FORENSIK DSB)</a:t>
            </a:r>
          </a:p>
          <a:p>
            <a:pPr marL="357188" indent="-357188" algn="just">
              <a:spcAft>
                <a:spcPts val="6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6.	PROGRAM RISET ATAU PENELITIAN BAGI PENCEGAHAN PENANGANAN HINGGA REHABILITASI DAMPAK REKAYASA NUBIKA</a:t>
            </a:r>
          </a:p>
          <a:p>
            <a:pPr marL="357188" indent="-357188" algn="just">
              <a:spcAft>
                <a:spcPts val="6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7.	TIM TRANSFORMASI SBG SUPPORT TEAM YANG MENDUKUNG SECARA KONSEPTUAL MAUPUN MANAJERIAL</a:t>
            </a:r>
          </a:p>
          <a:p>
            <a:pPr marL="357188" indent="-357188" algn="just">
              <a:spcAft>
                <a:spcPts val="6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8.	MEMBUAT MODEL IMPLEMENTASI DALAM SUATU PILOT PROJECT</a:t>
            </a:r>
          </a:p>
          <a:p>
            <a:pPr marL="357188" indent="-357188" algn="just">
              <a:spcAft>
                <a:spcPts val="6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9.	PENYELENGGARAANNYA PERLU DI MONITOR DAN TRS DIEVALUASI</a:t>
            </a:r>
          </a:p>
          <a:p>
            <a:pPr marL="357188" indent="-357188" algn="just">
              <a:spcAft>
                <a:spcPts val="6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10.	POLA PENGEMBANGANNYA DISESUAIKAN DG MODEL UNTUK PREDIKSI ANTISIPASI SERTA SOLUSINYA.</a:t>
            </a:r>
          </a:p>
        </p:txBody>
      </p:sp>
    </p:spTree>
    <p:extLst>
      <p:ext uri="{BB962C8B-B14F-4D97-AF65-F5344CB8AC3E}">
        <p14:creationId xmlns:p14="http://schemas.microsoft.com/office/powerpoint/2010/main" val="3127863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90CB6-CDBB-4679-4C1A-0E7FBD3733F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7334AB7-8842-ECEB-5771-14AF4BE5383D}"/>
              </a:ext>
            </a:extLst>
          </p:cNvPr>
          <p:cNvSpPr txBox="1"/>
          <p:nvPr/>
        </p:nvSpPr>
        <p:spPr>
          <a:xfrm>
            <a:off x="834390" y="428498"/>
            <a:ext cx="10394442" cy="779444"/>
          </a:xfrm>
          <a:prstGeom prst="rect">
            <a:avLst/>
          </a:prstGeom>
          <a:noFill/>
        </p:spPr>
        <p:txBody>
          <a:bodyPr wrap="square">
            <a:spAutoFit/>
          </a:bodyPr>
          <a:lstStyle/>
          <a:p>
            <a:pPr algn="just">
              <a:lnSpc>
                <a:spcPct val="115000"/>
              </a:lnSpc>
              <a:spcAft>
                <a:spcPts val="1000"/>
              </a:spcAft>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PENDIDIKAN KARAKTER DALAM PROSES PEMBELAJARAN DI LEMDIKLAT POLRI : KEBIASAAN YANG MENJADI KEAHLIAN</a:t>
            </a:r>
          </a:p>
        </p:txBody>
      </p:sp>
      <p:sp>
        <p:nvSpPr>
          <p:cNvPr id="2" name="TextBox 1">
            <a:extLst>
              <a:ext uri="{FF2B5EF4-FFF2-40B4-BE49-F238E27FC236}">
                <a16:creationId xmlns:a16="http://schemas.microsoft.com/office/drawing/2014/main" id="{6020BD4A-9114-B2F8-59ED-191355C7337C}"/>
              </a:ext>
            </a:extLst>
          </p:cNvPr>
          <p:cNvSpPr txBox="1"/>
          <p:nvPr/>
        </p:nvSpPr>
        <p:spPr>
          <a:xfrm>
            <a:off x="706374" y="1234104"/>
            <a:ext cx="10394442" cy="492122"/>
          </a:xfrm>
          <a:prstGeom prst="rect">
            <a:avLst/>
          </a:prstGeom>
          <a:noFill/>
        </p:spPr>
        <p:txBody>
          <a:bodyPr wrap="square">
            <a:spAutoFit/>
          </a:bodyPr>
          <a:lstStyle/>
          <a:p>
            <a:pPr algn="ctr">
              <a:lnSpc>
                <a:spcPct val="115000"/>
              </a:lnSpc>
              <a:spcAft>
                <a:spcPts val="1000"/>
              </a:spcAft>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“KEBIASAAN YANG BAIK MEMBAWA KITA PADA HATI NURANI YANG BAIK”. </a:t>
            </a:r>
          </a:p>
        </p:txBody>
      </p:sp>
      <p:sp>
        <p:nvSpPr>
          <p:cNvPr id="5" name="TextBox 4">
            <a:extLst>
              <a:ext uri="{FF2B5EF4-FFF2-40B4-BE49-F238E27FC236}">
                <a16:creationId xmlns:a16="http://schemas.microsoft.com/office/drawing/2014/main" id="{80A4403D-E72A-8B92-C8F4-A437894C5E20}"/>
              </a:ext>
            </a:extLst>
          </p:cNvPr>
          <p:cNvSpPr txBox="1"/>
          <p:nvPr/>
        </p:nvSpPr>
        <p:spPr>
          <a:xfrm>
            <a:off x="834390" y="1919070"/>
            <a:ext cx="10394442" cy="2340897"/>
          </a:xfrm>
          <a:prstGeom prst="rect">
            <a:avLst/>
          </a:prstGeom>
          <a:noFill/>
        </p:spPr>
        <p:txBody>
          <a:bodyPr wrap="square">
            <a:spAutoFit/>
          </a:bodyPr>
          <a:lstStyle/>
          <a:p>
            <a:pPr algn="just">
              <a:lnSpc>
                <a:spcPct val="115000"/>
              </a:lnSpc>
              <a:spcAft>
                <a:spcPts val="10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KEBIASAAN SEBAGAI SESUATU YANG TELAH TERPOLA, BERULANG DARI WAKTU KE WAKTU UNTUK MENGERJAKAN SESUATU YANG TERSTRUKTUR. KEBIASAAN HAMPIR-HAMPIR MENDEKATI INSTING (REFLEK), KALAU DILATIH TERUS MENERUS AKAN MENJADI SUATU KEPEKAAN DAN KEAHLIAN. SERING KALI KITA MELIHAT PEMAIN-PEMAIN AKROBAT, MEREKA SANGAT MAHIR MELAKUKAN BERBAGAI ATRAKSI YANG TIDAK SEMUA ORANG BISA/BERANI MELAKUKAN. KEBIASAAN MELAKUKAN SESUATU YANG BAIK MEMANG HARUS DILATIH DENGAN PENUH KETEKUNAN, APALAGI KEBIASAAN YANG MEMERLUKAN KOMPETENSI. TANPA PENDIDIKAN DAN LATIHAN SULIT BAGI SESEORANG MEMPUNYAI KEBIASAAN YANG BAIK. KEBIASAAN YANG BAIK AKAN MENJADIKAN SESEORANG MEMILIKI HATI NURANI YANG BAIK. KEAHLIAN YANG BERGUNA/ BERMANFAAT BAGI HIDUP DAN KEHIDUPAN MANUSIA DIMULAI DARI PENDIDIKAN DAN LATIHAN UNTUK MEMBIASAKAN YANG BAIK.</a:t>
            </a:r>
          </a:p>
        </p:txBody>
      </p:sp>
      <p:sp>
        <p:nvSpPr>
          <p:cNvPr id="6" name="TextBox 5">
            <a:extLst>
              <a:ext uri="{FF2B5EF4-FFF2-40B4-BE49-F238E27FC236}">
                <a16:creationId xmlns:a16="http://schemas.microsoft.com/office/drawing/2014/main" id="{6B2450AC-5B21-75FE-625F-8D79DC4018C7}"/>
              </a:ext>
            </a:extLst>
          </p:cNvPr>
          <p:cNvSpPr txBox="1"/>
          <p:nvPr/>
        </p:nvSpPr>
        <p:spPr>
          <a:xfrm>
            <a:off x="834390" y="4443534"/>
            <a:ext cx="10394442" cy="641971"/>
          </a:xfrm>
          <a:prstGeom prst="rect">
            <a:avLst/>
          </a:prstGeom>
          <a:noFill/>
        </p:spPr>
        <p:txBody>
          <a:bodyPr wrap="square">
            <a:spAutoFit/>
          </a:bodyPr>
          <a:lstStyle/>
          <a:p>
            <a:pPr algn="just">
              <a:lnSpc>
                <a:spcPct val="115000"/>
              </a:lnSpc>
              <a:spcAft>
                <a:spcPts val="10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DASAR DARI PENDIDIKAN DAN LATIHAN YANG BAIK DIMULAI DARI KESADARAN DAN TANGGUNG JAWAB. MEMBANGUN KESADARAN DAN TANGGUNG JAWAB MELALUI SISTEM/MEKANISME UNTUK MERUBAH MIND SET SESEORANG.</a:t>
            </a:r>
          </a:p>
        </p:txBody>
      </p:sp>
      <p:sp>
        <p:nvSpPr>
          <p:cNvPr id="7" name="TextBox 6">
            <a:extLst>
              <a:ext uri="{FF2B5EF4-FFF2-40B4-BE49-F238E27FC236}">
                <a16:creationId xmlns:a16="http://schemas.microsoft.com/office/drawing/2014/main" id="{D7630248-AC6E-24D7-F41C-4A8E710B55DF}"/>
              </a:ext>
            </a:extLst>
          </p:cNvPr>
          <p:cNvSpPr txBox="1"/>
          <p:nvPr/>
        </p:nvSpPr>
        <p:spPr>
          <a:xfrm>
            <a:off x="834390" y="5302910"/>
            <a:ext cx="10394442" cy="925125"/>
          </a:xfrm>
          <a:prstGeom prst="rect">
            <a:avLst/>
          </a:prstGeom>
          <a:noFill/>
        </p:spPr>
        <p:txBody>
          <a:bodyPr wrap="square">
            <a:spAutoFit/>
          </a:bodyPr>
          <a:lstStyle/>
          <a:p>
            <a:pPr algn="just">
              <a:lnSpc>
                <a:spcPct val="115000"/>
              </a:lnSpc>
              <a:spcAft>
                <a:spcPts val="10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MEMBANGUN MIND SET, DALAM MASYARAKAT DIPERLUKAN REKAYASA SOSIAL YANG DIDUKUNG DENGAN SISTEM, PROGRAM DAN TEKNOLOGI. KEBIASAAN YANG BAIK PERLU DIJABARKAN INDIKATOR-INDIKATORNYA, SEHINGGA KEBIASAAN YANG BAIK DAPAT DINILAI KOMPETENSINYA.</a:t>
            </a:r>
          </a:p>
        </p:txBody>
      </p:sp>
    </p:spTree>
    <p:extLst>
      <p:ext uri="{BB962C8B-B14F-4D97-AF65-F5344CB8AC3E}">
        <p14:creationId xmlns:p14="http://schemas.microsoft.com/office/powerpoint/2010/main" val="3100610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7A81D-2DD2-43C6-8554-5E9B3ADF458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B0D3455-A8D0-2C49-8641-6A3F2E72796B}"/>
              </a:ext>
            </a:extLst>
          </p:cNvPr>
          <p:cNvSpPr txBox="1"/>
          <p:nvPr/>
        </p:nvSpPr>
        <p:spPr>
          <a:xfrm>
            <a:off x="834390" y="1663038"/>
            <a:ext cx="10394442" cy="1491434"/>
          </a:xfrm>
          <a:prstGeom prst="rect">
            <a:avLst/>
          </a:prstGeom>
          <a:noFill/>
        </p:spPr>
        <p:txBody>
          <a:bodyPr wrap="square">
            <a:spAutoFit/>
          </a:bodyPr>
          <a:lstStyle/>
          <a:p>
            <a:pPr algn="just">
              <a:lnSpc>
                <a:spcPct val="115000"/>
              </a:lnSpc>
              <a:spcAft>
                <a:spcPts val="10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DI DALAM ORGANISASI, KEBIASAAN YANG BAIK DAPAT DIKATEGORIKAN SEBAGAI PERILAKU ORGANISASI. PERILAKU ORGANISASI DAPAT DIBUAT ACUAN PADA ETIKA KERJA YANG BERISI APA YANG HARUS DILAKUKAN DAN APA YANG TIDAK BOLEH DILAKUKAN. ETIKA KERJA MENJADI BAGIAN DARI SOP (STANDARD OPERATIONAL PROCEDURE) YANG TERDIRI DARI, JOB DESCRIPTION DAN JOB ANALYSIS, STANDAR KEBERHASILAN TUGAS, SISTEM PENILAIAN KINERJA, DAN SISTEM REWARD DAN PUNISHMENT.</a:t>
            </a:r>
          </a:p>
        </p:txBody>
      </p:sp>
      <p:sp>
        <p:nvSpPr>
          <p:cNvPr id="6" name="TextBox 5">
            <a:extLst>
              <a:ext uri="{FF2B5EF4-FFF2-40B4-BE49-F238E27FC236}">
                <a16:creationId xmlns:a16="http://schemas.microsoft.com/office/drawing/2014/main" id="{3973A843-41A3-19DC-3338-F784993DE91D}"/>
              </a:ext>
            </a:extLst>
          </p:cNvPr>
          <p:cNvSpPr txBox="1"/>
          <p:nvPr/>
        </p:nvSpPr>
        <p:spPr>
          <a:xfrm>
            <a:off x="834390" y="3291390"/>
            <a:ext cx="10394442" cy="925125"/>
          </a:xfrm>
          <a:prstGeom prst="rect">
            <a:avLst/>
          </a:prstGeom>
          <a:noFill/>
        </p:spPr>
        <p:txBody>
          <a:bodyPr wrap="square">
            <a:spAutoFit/>
          </a:bodyPr>
          <a:lstStyle/>
          <a:p>
            <a:pPr algn="just">
              <a:lnSpc>
                <a:spcPct val="115000"/>
              </a:lnSpc>
              <a:spcAft>
                <a:spcPts val="10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KEBIASAAN BAIK TIDAK AKAN MUNCUL TATKALA BANYAK PELUANG UNTUK MENYIMPANG, KESADARAN TANGGUNG JAWABPUN AKAN IKUT MENGHILANG TATKALA TIDAK ADA SISTEM YANG UNGGUL. TATKALA KEBIASAAN YANG BAIK TIDAK ADA MAKA KEAHLIANPUN TIDAK DIDAPATKAN. </a:t>
            </a:r>
          </a:p>
        </p:txBody>
      </p:sp>
      <p:sp>
        <p:nvSpPr>
          <p:cNvPr id="7" name="TextBox 6">
            <a:extLst>
              <a:ext uri="{FF2B5EF4-FFF2-40B4-BE49-F238E27FC236}">
                <a16:creationId xmlns:a16="http://schemas.microsoft.com/office/drawing/2014/main" id="{4CC00CF3-E292-9A92-387B-801AB9FF6439}"/>
              </a:ext>
            </a:extLst>
          </p:cNvPr>
          <p:cNvSpPr txBox="1"/>
          <p:nvPr/>
        </p:nvSpPr>
        <p:spPr>
          <a:xfrm>
            <a:off x="834390" y="4553102"/>
            <a:ext cx="10394442" cy="641971"/>
          </a:xfrm>
          <a:prstGeom prst="rect">
            <a:avLst/>
          </a:prstGeom>
          <a:noFill/>
        </p:spPr>
        <p:txBody>
          <a:bodyPr wrap="square">
            <a:spAutoFit/>
          </a:bodyPr>
          <a:lstStyle/>
          <a:p>
            <a:pPr algn="just">
              <a:lnSpc>
                <a:spcPct val="115000"/>
              </a:lnSpc>
              <a:spcAft>
                <a:spcPts val="1000"/>
              </a:spcAft>
            </a:pPr>
            <a:r>
              <a:rPr lang="en-US" sz="1600" kern="100" dirty="0">
                <a:effectLst/>
                <a:latin typeface="Calibri" panose="020F0502020204030204" pitchFamily="34" charset="0"/>
                <a:ea typeface="Calibri" panose="020F0502020204030204" pitchFamily="34" charset="0"/>
                <a:cs typeface="Times New Roman" panose="02020603050405020304" pitchFamily="18" charset="0"/>
              </a:rPr>
              <a:t>MENJADI AHLI KARENA TERBIASA DAN MEMPUNYAI KOMPETENSI.TATKALA DISATUKAN PADA KOMITMEN DAN KEUNGGULAN YANG AKAN MENJADI KARAKTER.</a:t>
            </a:r>
          </a:p>
        </p:txBody>
      </p:sp>
    </p:spTree>
    <p:extLst>
      <p:ext uri="{BB962C8B-B14F-4D97-AF65-F5344CB8AC3E}">
        <p14:creationId xmlns:p14="http://schemas.microsoft.com/office/powerpoint/2010/main" val="1047066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1F9C3-065B-34DB-4EC8-5D56812786AB}"/>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73E400C1-94D8-19FB-71F5-DD689ABFC8CD}"/>
              </a:ext>
            </a:extLst>
          </p:cNvPr>
          <p:cNvGrpSpPr/>
          <p:nvPr/>
        </p:nvGrpSpPr>
        <p:grpSpPr>
          <a:xfrm>
            <a:off x="11112133" y="174262"/>
            <a:ext cx="893797" cy="479796"/>
            <a:chOff x="3505200" y="902285"/>
            <a:chExt cx="3451535" cy="1852809"/>
          </a:xfrm>
        </p:grpSpPr>
        <p:pic>
          <p:nvPicPr>
            <p:cNvPr id="15" name="Picture 14">
              <a:extLst>
                <a:ext uri="{FF2B5EF4-FFF2-40B4-BE49-F238E27FC236}">
                  <a16:creationId xmlns:a16="http://schemas.microsoft.com/office/drawing/2014/main" id="{D0D4BD9E-7D1A-F2FE-D8B7-6DEC2BD29742}"/>
                </a:ext>
              </a:extLst>
            </p:cNvPr>
            <p:cNvPicPr>
              <a:picLocks noChangeAspect="1"/>
            </p:cNvPicPr>
            <p:nvPr/>
          </p:nvPicPr>
          <p:blipFill>
            <a:blip r:embed="rId3"/>
            <a:srcRect/>
            <a:stretch/>
          </p:blipFill>
          <p:spPr>
            <a:xfrm>
              <a:off x="5426869" y="955250"/>
              <a:ext cx="1529866" cy="1799844"/>
            </a:xfrm>
            <a:prstGeom prst="rect">
              <a:avLst/>
            </a:prstGeom>
          </p:spPr>
        </p:pic>
        <p:pic>
          <p:nvPicPr>
            <p:cNvPr id="16" name="Picture 15">
              <a:extLst>
                <a:ext uri="{FF2B5EF4-FFF2-40B4-BE49-F238E27FC236}">
                  <a16:creationId xmlns:a16="http://schemas.microsoft.com/office/drawing/2014/main" id="{7E6481DA-61CD-F625-ADEB-BBEC901052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902285"/>
              <a:ext cx="1737009" cy="1778508"/>
            </a:xfrm>
            <a:prstGeom prst="rect">
              <a:avLst/>
            </a:prstGeom>
          </p:spPr>
        </p:pic>
      </p:grpSp>
      <p:sp>
        <p:nvSpPr>
          <p:cNvPr id="3" name="TextBox 2">
            <a:extLst>
              <a:ext uri="{FF2B5EF4-FFF2-40B4-BE49-F238E27FC236}">
                <a16:creationId xmlns:a16="http://schemas.microsoft.com/office/drawing/2014/main" id="{C5E2ED37-6C4F-7A47-D90F-A9B5BABA9FB0}"/>
              </a:ext>
            </a:extLst>
          </p:cNvPr>
          <p:cNvSpPr txBox="1"/>
          <p:nvPr/>
        </p:nvSpPr>
        <p:spPr>
          <a:xfrm>
            <a:off x="612756" y="900946"/>
            <a:ext cx="4023252" cy="5408981"/>
          </a:xfrm>
          <a:prstGeom prst="rect">
            <a:avLst/>
          </a:prstGeom>
          <a:noFill/>
        </p:spPr>
        <p:txBody>
          <a:bodyPr wrap="square">
            <a:spAutoFit/>
          </a:bodyPr>
          <a:lstStyle/>
          <a:p>
            <a:pPr algn="just">
              <a:lnSpc>
                <a:spcPct val="115000"/>
              </a:lnSpc>
              <a:spcAft>
                <a:spcPts val="100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DI ERA VUCA ( VOLATILITY, UNCERTAINTY, COMPLEXCITY AN AMBIGUITY) DUNIA DIGITAL, MEDIA MENJADI ARENA ATAU RUANG YANG DIPILIH DAN DIGUNAKAN UNTUK BERBAGAI KEPENTINGAN HIDUP DAN KEHIDUPAN MANUSIA DI  SEMUA GATRA KEHIDUPAN BISA DILAKUKAN DI SANA. DARI MASALAH PRIBADI SAMPAI MASALAH POLITIK KENEGARAAN, EKONOMI, SOSIAL BUDAYA HINGGA PELAYANAN PUBLIKPUN BISA DILAKUKAN. </a:t>
            </a:r>
          </a:p>
          <a:p>
            <a:pPr algn="just">
              <a:lnSpc>
                <a:spcPct val="115000"/>
              </a:lnSpc>
              <a:spcAft>
                <a:spcPts val="100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WARGA PENGGUNA DUNIA VIRTUALPUN MEMILIKI NAMA ( WARGA NET ATAU NETIZEN). MEREKA MENJALANKAN AKTIVITAS DALAM DUNIA VIRTUAL. MEDIA TERUTAMA MEDIA SOSIAL MAMPU MENGGESER MEDIA KONVENSIONAL. INFORMASI DAN KOMUNIKASI BEGITU CEPAT. APA SAJA ADA DAN APA SAJA BISA BAHKAN DIMANA SAJA SIAPA SAJA PUN BISA. MEDIA MENJADI PILAR LITERASI YANG MENJADI ARENA PENCERAHAN, PENCERDASAN, PENGKAYAAN, PEMBERDAYAAN, TRANSFORMASI PENGETAHUAN, DAN BANYAK HAL POSITIF BAGI HIDUP DAN KEHIDUPAN LAINNYA.</a:t>
            </a:r>
            <a:endParaRPr lang="en-ID" sz="12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F073DC2D-91DF-39D9-5425-B377525CFA20}"/>
              </a:ext>
            </a:extLst>
          </p:cNvPr>
          <p:cNvSpPr txBox="1"/>
          <p:nvPr/>
        </p:nvSpPr>
        <p:spPr>
          <a:xfrm>
            <a:off x="4983481" y="918434"/>
            <a:ext cx="6839604" cy="949299"/>
          </a:xfrm>
          <a:prstGeom prst="rect">
            <a:avLst/>
          </a:prstGeom>
          <a:noFill/>
          <a:ln>
            <a:noFill/>
          </a:ln>
        </p:spPr>
        <p:txBody>
          <a:bodyPr wrap="square">
            <a:spAutoFit/>
          </a:bodyPr>
          <a:lstStyle/>
          <a:p>
            <a:pPr algn="just">
              <a:lnSpc>
                <a:spcPct val="115000"/>
              </a:lnSpc>
              <a:spcAft>
                <a:spcPts val="100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MEDIA SEBAGAI PILAR LITERASI JUGA UNTUK MENGATASI DAMPAK KEMAJUAN TEKNOLOGI.</a:t>
            </a:r>
          </a:p>
          <a:p>
            <a:pPr algn="just">
              <a:lnSpc>
                <a:spcPct val="115000"/>
              </a:lnSpc>
              <a:spcAft>
                <a:spcPts val="100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BERKEMBANG PESATNYA INFORMASI BERDAMPAK PADA MUNCULNYA "POST TRUTH". </a:t>
            </a:r>
          </a:p>
        </p:txBody>
      </p:sp>
      <p:sp>
        <p:nvSpPr>
          <p:cNvPr id="21" name="TextBox 20">
            <a:extLst>
              <a:ext uri="{FF2B5EF4-FFF2-40B4-BE49-F238E27FC236}">
                <a16:creationId xmlns:a16="http://schemas.microsoft.com/office/drawing/2014/main" id="{54CAAEF6-FD75-1B59-0D8E-A78BD7885796}"/>
              </a:ext>
            </a:extLst>
          </p:cNvPr>
          <p:cNvSpPr txBox="1"/>
          <p:nvPr/>
        </p:nvSpPr>
        <p:spPr>
          <a:xfrm>
            <a:off x="4983480" y="2025329"/>
            <a:ext cx="6839603" cy="2059859"/>
          </a:xfrm>
          <a:prstGeom prst="rect">
            <a:avLst/>
          </a:prstGeom>
          <a:noFill/>
          <a:ln>
            <a:noFill/>
          </a:ln>
        </p:spPr>
        <p:txBody>
          <a:bodyPr wrap="square">
            <a:spAutoFit/>
          </a:bodyPr>
          <a:lstStyle/>
          <a:p>
            <a:pPr algn="just">
              <a:lnSpc>
                <a:spcPct val="115000"/>
              </a:lnSpc>
              <a:spcAft>
                <a:spcPts val="100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POST TRUTH MERUPAKAN ERA PENUMPULAN DAYA NALAR YANG DAPAT BERDAMPAK MENGOBOK OBOK EMOSI DAN PERSEPSI PUBLIK YANG DAPAT DIKENDALIKAN UNTUK MENIMBULKAN POTENSI KONFLIK. LOGIKA TDK LAGI DIUTAMAKAN YANG DIPENTINGKAN EMOSIONAL SPIRITUAL. KEMASAN PRIMORDIALISME  DIGELORAKAN AGAR KEBENCIAN SEMAKIN MEMBARA. TANPA PIKIR PANJANG PERADILAN SOSIALPUN MEREBAK DI SEMUA LINI. SALING MENUDUH SALING MENYALAHKAN SALING MENGHINA SALING MENGOBOK OBOK JIWA HINGGA HARGA DIRI. TANPA SEBUTIR PELURU KELUAR MONCONG LARAS SENJATA PERANG DAPAT DIMULAI. </a:t>
            </a:r>
          </a:p>
        </p:txBody>
      </p:sp>
      <p:sp>
        <p:nvSpPr>
          <p:cNvPr id="22" name="TextBox 21">
            <a:extLst>
              <a:ext uri="{FF2B5EF4-FFF2-40B4-BE49-F238E27FC236}">
                <a16:creationId xmlns:a16="http://schemas.microsoft.com/office/drawing/2014/main" id="{9AB76898-BB9D-12EE-1BF7-B117687AAA15}"/>
              </a:ext>
            </a:extLst>
          </p:cNvPr>
          <p:cNvSpPr txBox="1"/>
          <p:nvPr/>
        </p:nvSpPr>
        <p:spPr>
          <a:xfrm>
            <a:off x="4983480" y="4204926"/>
            <a:ext cx="6839603" cy="2059859"/>
          </a:xfrm>
          <a:prstGeom prst="rect">
            <a:avLst/>
          </a:prstGeom>
          <a:noFill/>
          <a:ln>
            <a:noFill/>
          </a:ln>
        </p:spPr>
        <p:txBody>
          <a:bodyPr wrap="square">
            <a:spAutoFit/>
          </a:bodyPr>
          <a:lstStyle/>
          <a:p>
            <a:pPr algn="just">
              <a:lnSpc>
                <a:spcPct val="115000"/>
              </a:lnSpc>
              <a:spcAft>
                <a:spcPts val="100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POST TRUTH KONTRA PRODUKTIF, PEMBODOHAN MENGGELORA DI MANA </a:t>
            </a:r>
            <a:r>
              <a:rPr lang="en-US" sz="1400" b="1" kern="100" dirty="0" err="1">
                <a:effectLst/>
                <a:latin typeface="Calibri" panose="020F0502020204030204" pitchFamily="34" charset="0"/>
                <a:ea typeface="Calibri" panose="020F0502020204030204" pitchFamily="34" charset="0"/>
                <a:cs typeface="Times New Roman" panose="02020603050405020304" pitchFamily="18" charset="0"/>
              </a:rPr>
              <a:t>MANA</a:t>
            </a: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ERA POST TRUTH MENJADI AJANG PEMUTAR BALIKKAN FAKTA. ISI MEDIA DIACAK ADUL SEHINGGA ANTARA FAKTA DAN KEBOHONGAN BAHKAN KEMASAN DALAM PRIMORDIALISME AKAN DAPAT DIKEMBANGKAN MENJADI PEMICU KONFLIK. DARI MELEMPAR ISSUE, MELABEL HINGGA UJARAN </a:t>
            </a:r>
            <a:r>
              <a:rPr lang="en-US" sz="1400" b="1" kern="100" dirty="0" err="1">
                <a:effectLst/>
                <a:latin typeface="Calibri" panose="020F0502020204030204" pitchFamily="34" charset="0"/>
                <a:ea typeface="Calibri" panose="020F0502020204030204" pitchFamily="34" charset="0"/>
                <a:cs typeface="Times New Roman" panose="02020603050405020304" pitchFamily="18" charset="0"/>
              </a:rPr>
              <a:t>UJARAN</a:t>
            </a: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KEBENCIAN. OPINI PUBLIK DAPAT DIOBOK OBOK DAN DIBINGUNGKAN DENGAN PRIMORDIALISME UNTUK MENGGERUS NALAR DAN UJUNGNYA PADA KEBENCIAN. TATKALA KEBENCIAN SUDAH MERASUK DI DALAM OPINI PUBLIK TINGGAL MENUNGGU TRIGER UNTUK MELEDAKKANNYA.</a:t>
            </a:r>
            <a:endParaRPr lang="en-ID" sz="12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0724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BB123-CC17-9453-6052-8EEDBA709F7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1362DB9-035B-D450-3E46-A5A8A2ACC606}"/>
              </a:ext>
            </a:extLst>
          </p:cNvPr>
          <p:cNvSpPr txBox="1"/>
          <p:nvPr/>
        </p:nvSpPr>
        <p:spPr>
          <a:xfrm>
            <a:off x="669798" y="419454"/>
            <a:ext cx="10394442" cy="492122"/>
          </a:xfrm>
          <a:prstGeom prst="rect">
            <a:avLst/>
          </a:prstGeom>
          <a:noFill/>
        </p:spPr>
        <p:txBody>
          <a:bodyPr wrap="square">
            <a:spAutoFit/>
          </a:bodyPr>
          <a:lstStyle/>
          <a:p>
            <a:pPr algn="just">
              <a:lnSpc>
                <a:spcPct val="115000"/>
              </a:lnSpc>
              <a:spcAft>
                <a:spcPts val="1000"/>
              </a:spcAft>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ETIKA KERJA DALAM PEMOLISIAN</a:t>
            </a:r>
          </a:p>
        </p:txBody>
      </p:sp>
      <p:sp>
        <p:nvSpPr>
          <p:cNvPr id="2" name="TextBox 1">
            <a:extLst>
              <a:ext uri="{FF2B5EF4-FFF2-40B4-BE49-F238E27FC236}">
                <a16:creationId xmlns:a16="http://schemas.microsoft.com/office/drawing/2014/main" id="{BF6E2DAF-0D2C-FAB4-1161-5EE074F57B54}"/>
              </a:ext>
            </a:extLst>
          </p:cNvPr>
          <p:cNvSpPr txBox="1"/>
          <p:nvPr/>
        </p:nvSpPr>
        <p:spPr>
          <a:xfrm>
            <a:off x="642366" y="990901"/>
            <a:ext cx="5493258" cy="5447645"/>
          </a:xfrm>
          <a:prstGeom prst="rect">
            <a:avLst/>
          </a:prstGeom>
          <a:noFill/>
        </p:spPr>
        <p:txBody>
          <a:bodyPr wrap="square">
            <a:spAutoFit/>
          </a:bodyPr>
          <a:lstStyle/>
          <a:p>
            <a:pPr marL="357188" indent="-357188">
              <a:spcAft>
                <a:spcPts val="60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1.	BERDASAR PADA KEUTAMAAN POLISI DALAM PEMOLISIANNYA :</a:t>
            </a:r>
          </a:p>
          <a:p>
            <a:pPr marL="630238" indent="-273050">
              <a:spcAft>
                <a:spcPts val="60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 	KEMANUSIAAN</a:t>
            </a:r>
          </a:p>
          <a:p>
            <a:pPr marL="630238" indent="-273050">
              <a:spcAft>
                <a:spcPts val="60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B. 	KETERATURAN SOSIAL</a:t>
            </a:r>
          </a:p>
          <a:p>
            <a:pPr marL="630238" indent="-273050">
              <a:spcAft>
                <a:spcPts val="60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C. 	PERADABAN</a:t>
            </a:r>
          </a:p>
          <a:p>
            <a:pPr marL="357188" indent="-357188">
              <a:spcAft>
                <a:spcPts val="60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2.	MENDUKUNG SUPREMASI HUKUM DENGAN PATUH HUKUM DAN PERATURAN YANG BERLAKU, TRANSPARAN DAN AKUNTABEL</a:t>
            </a:r>
          </a:p>
          <a:p>
            <a:pPr marL="357188" indent="-357188">
              <a:spcAft>
                <a:spcPts val="60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3.	MENGHORMATI NILAI </a:t>
            </a:r>
            <a:r>
              <a:rPr lang="en-US" sz="1600" b="1" kern="100" dirty="0" err="1">
                <a:effectLst/>
                <a:latin typeface="Calibri" panose="020F0502020204030204" pitchFamily="34" charset="0"/>
                <a:ea typeface="Calibri" panose="020F0502020204030204" pitchFamily="34" charset="0"/>
                <a:cs typeface="Times New Roman" panose="02020603050405020304" pitchFamily="18" charset="0"/>
              </a:rPr>
              <a:t>NILAI</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 SOSIAL YANG BERLAKU </a:t>
            </a:r>
          </a:p>
          <a:p>
            <a:pPr marL="357188" indent="-357188">
              <a:spcAft>
                <a:spcPts val="60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4.	MEMBERIKAN JAMINAN DAN PERLINDUNGAN HAM</a:t>
            </a:r>
          </a:p>
          <a:p>
            <a:pPr marL="357188" indent="-357188">
              <a:spcAft>
                <a:spcPts val="60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5.	TINDAKAN PEMOLISIANNYA PADA RANAH ADMINISTRASI MAUPUN RANAH OPERASIONAL DAPAT DIPERTANGGUNGJAWABKAN SECARA :</a:t>
            </a:r>
          </a:p>
          <a:p>
            <a:pPr marL="630238" indent="-273050">
              <a:spcAft>
                <a:spcPts val="600"/>
              </a:spcAft>
            </a:pPr>
            <a:r>
              <a:rPr lang="en-US" sz="1600" b="1" kern="100" dirty="0">
                <a:latin typeface="Calibri" panose="020F0502020204030204" pitchFamily="34" charset="0"/>
                <a:cs typeface="Times New Roman" panose="02020603050405020304" pitchFamily="18" charset="0"/>
              </a:rPr>
              <a:t>A. 	MORAL</a:t>
            </a:r>
          </a:p>
          <a:p>
            <a:pPr marL="630238" indent="-273050">
              <a:spcAft>
                <a:spcPts val="600"/>
              </a:spcAft>
            </a:pPr>
            <a:r>
              <a:rPr lang="en-US" sz="1600" b="1" kern="100" dirty="0">
                <a:latin typeface="Calibri" panose="020F0502020204030204" pitchFamily="34" charset="0"/>
                <a:cs typeface="Times New Roman" panose="02020603050405020304" pitchFamily="18" charset="0"/>
              </a:rPr>
              <a:t>B. 	HUKUM</a:t>
            </a:r>
          </a:p>
          <a:p>
            <a:pPr marL="630238" indent="-273050">
              <a:spcAft>
                <a:spcPts val="600"/>
              </a:spcAft>
            </a:pPr>
            <a:r>
              <a:rPr lang="en-US" sz="1600" b="1" kern="100" dirty="0">
                <a:latin typeface="Calibri" panose="020F0502020204030204" pitchFamily="34" charset="0"/>
                <a:cs typeface="Times New Roman" panose="02020603050405020304" pitchFamily="18" charset="0"/>
              </a:rPr>
              <a:t>C. 	ADMINISTRASI</a:t>
            </a:r>
          </a:p>
          <a:p>
            <a:pPr marL="630238" indent="-273050">
              <a:spcAft>
                <a:spcPts val="600"/>
              </a:spcAft>
            </a:pPr>
            <a:r>
              <a:rPr lang="en-US" sz="1600" b="1" kern="100" dirty="0">
                <a:latin typeface="Calibri" panose="020F0502020204030204" pitchFamily="34" charset="0"/>
                <a:cs typeface="Times New Roman" panose="02020603050405020304" pitchFamily="18" charset="0"/>
              </a:rPr>
              <a:t>D. 	FUNGSIONAL</a:t>
            </a:r>
          </a:p>
          <a:p>
            <a:pPr marL="630238" indent="-273050">
              <a:spcAft>
                <a:spcPts val="600"/>
              </a:spcAft>
            </a:pPr>
            <a:r>
              <a:rPr lang="en-US" sz="1600" b="1" kern="100" dirty="0">
                <a:latin typeface="Calibri" panose="020F0502020204030204" pitchFamily="34" charset="0"/>
                <a:cs typeface="Times New Roman" panose="02020603050405020304" pitchFamily="18" charset="0"/>
              </a:rPr>
              <a:t>E. 	SOSIAL</a:t>
            </a:r>
          </a:p>
        </p:txBody>
      </p:sp>
      <p:sp>
        <p:nvSpPr>
          <p:cNvPr id="3" name="TextBox 2">
            <a:extLst>
              <a:ext uri="{FF2B5EF4-FFF2-40B4-BE49-F238E27FC236}">
                <a16:creationId xmlns:a16="http://schemas.microsoft.com/office/drawing/2014/main" id="{5CD5C1D0-B7A5-032B-4583-D389E9234C4B}"/>
              </a:ext>
            </a:extLst>
          </p:cNvPr>
          <p:cNvSpPr txBox="1"/>
          <p:nvPr/>
        </p:nvSpPr>
        <p:spPr>
          <a:xfrm>
            <a:off x="6281928" y="990901"/>
            <a:ext cx="5614416" cy="5524589"/>
          </a:xfrm>
          <a:prstGeom prst="rect">
            <a:avLst/>
          </a:prstGeom>
          <a:noFill/>
        </p:spPr>
        <p:txBody>
          <a:bodyPr wrap="square">
            <a:spAutoFit/>
          </a:bodyPr>
          <a:lstStyle/>
          <a:p>
            <a:pPr marL="357188" indent="-357188">
              <a:spcAft>
                <a:spcPts val="60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6.	PIKIRAN, PERKATAAN DAN PERBUATANNYA MENUNJUKAN :</a:t>
            </a:r>
          </a:p>
          <a:p>
            <a:pPr marL="630238" indent="-273050">
              <a:spcAft>
                <a:spcPts val="600"/>
              </a:spcAft>
            </a:pPr>
            <a:r>
              <a:rPr lang="en-US" sz="1600" b="1" kern="100" dirty="0">
                <a:latin typeface="Calibri" panose="020F0502020204030204" pitchFamily="34" charset="0"/>
                <a:cs typeface="Times New Roman" panose="02020603050405020304" pitchFamily="18" charset="0"/>
              </a:rPr>
              <a:t>A. 	PROFESIONALISME</a:t>
            </a:r>
          </a:p>
          <a:p>
            <a:pPr marL="630238" indent="-273050">
              <a:spcAft>
                <a:spcPts val="600"/>
              </a:spcAft>
            </a:pPr>
            <a:r>
              <a:rPr lang="en-US" sz="1600" b="1" kern="100" dirty="0">
                <a:latin typeface="Calibri" panose="020F0502020204030204" pitchFamily="34" charset="0"/>
                <a:cs typeface="Times New Roman" panose="02020603050405020304" pitchFamily="18" charset="0"/>
              </a:rPr>
              <a:t>B. 	HUMANISME</a:t>
            </a:r>
          </a:p>
          <a:p>
            <a:pPr marL="630238" indent="-273050">
              <a:spcAft>
                <a:spcPts val="600"/>
              </a:spcAft>
            </a:pPr>
            <a:r>
              <a:rPr lang="en-US" sz="1600" b="1" kern="100" dirty="0">
                <a:latin typeface="Calibri" panose="020F0502020204030204" pitchFamily="34" charset="0"/>
                <a:cs typeface="Times New Roman" panose="02020603050405020304" pitchFamily="18" charset="0"/>
              </a:rPr>
              <a:t>C. 	KOMUNIKATIF</a:t>
            </a:r>
          </a:p>
          <a:p>
            <a:pPr marL="630238" indent="-273050">
              <a:spcAft>
                <a:spcPts val="600"/>
              </a:spcAft>
            </a:pPr>
            <a:r>
              <a:rPr lang="en-US" sz="1600" b="1" kern="100" dirty="0">
                <a:latin typeface="Calibri" panose="020F0502020204030204" pitchFamily="34" charset="0"/>
                <a:cs typeface="Times New Roman" panose="02020603050405020304" pitchFamily="18" charset="0"/>
              </a:rPr>
              <a:t>D. 	SOLUTIF</a:t>
            </a:r>
          </a:p>
          <a:p>
            <a:pPr marL="357188" indent="-357188">
              <a:spcAft>
                <a:spcPts val="60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7.	UPAYA PAKSA MAUPUN PENEGAKAN HUKUM YANG DILAKUKAN MERUPAKAN TINDAKAN :</a:t>
            </a:r>
          </a:p>
          <a:p>
            <a:pPr marL="630238" indent="-273050">
              <a:spcAft>
                <a:spcPts val="600"/>
              </a:spcAft>
            </a:pPr>
            <a:r>
              <a:rPr lang="en-US" sz="1600" b="1" kern="100" dirty="0">
                <a:latin typeface="Calibri" panose="020F0502020204030204" pitchFamily="34" charset="0"/>
                <a:cs typeface="Times New Roman" panose="02020603050405020304" pitchFamily="18" charset="0"/>
              </a:rPr>
              <a:t>A. 	KEMANUSIAAN</a:t>
            </a:r>
          </a:p>
          <a:p>
            <a:pPr marL="630238" indent="-273050">
              <a:spcAft>
                <a:spcPts val="600"/>
              </a:spcAft>
            </a:pPr>
            <a:r>
              <a:rPr lang="en-US" sz="1600" b="1" kern="100" dirty="0">
                <a:latin typeface="Calibri" panose="020F0502020204030204" pitchFamily="34" charset="0"/>
                <a:cs typeface="Times New Roman" panose="02020603050405020304" pitchFamily="18" charset="0"/>
              </a:rPr>
              <a:t>B. 	PENCEGAHAN</a:t>
            </a:r>
          </a:p>
          <a:p>
            <a:pPr marL="630238" indent="-273050">
              <a:spcAft>
                <a:spcPts val="600"/>
              </a:spcAft>
            </a:pPr>
            <a:r>
              <a:rPr lang="en-US" sz="1600" b="1" kern="100" dirty="0">
                <a:latin typeface="Calibri" panose="020F0502020204030204" pitchFamily="34" charset="0"/>
                <a:cs typeface="Times New Roman" panose="02020603050405020304" pitchFamily="18" charset="0"/>
              </a:rPr>
              <a:t>C. 	PERLINDUNGAN, PELAYANAN, PENGAYOMAN, PENCEGAHAN</a:t>
            </a:r>
          </a:p>
          <a:p>
            <a:pPr marL="630238" indent="-273050">
              <a:spcAft>
                <a:spcPts val="600"/>
              </a:spcAft>
            </a:pPr>
            <a:r>
              <a:rPr lang="en-US" sz="1600" b="1" kern="100" dirty="0">
                <a:latin typeface="Calibri" panose="020F0502020204030204" pitchFamily="34" charset="0"/>
                <a:cs typeface="Times New Roman" panose="02020603050405020304" pitchFamily="18" charset="0"/>
              </a:rPr>
              <a:t>D. 	KEPASTIAN</a:t>
            </a:r>
          </a:p>
          <a:p>
            <a:pPr marL="630238" indent="-273050">
              <a:spcAft>
                <a:spcPts val="600"/>
              </a:spcAft>
            </a:pPr>
            <a:r>
              <a:rPr lang="en-US" sz="1600" b="1" kern="100" dirty="0">
                <a:latin typeface="Calibri" panose="020F0502020204030204" pitchFamily="34" charset="0"/>
                <a:cs typeface="Times New Roman" panose="02020603050405020304" pitchFamily="18" charset="0"/>
              </a:rPr>
              <a:t>E. 	EDUKASI</a:t>
            </a:r>
          </a:p>
          <a:p>
            <a:pPr marL="357188" indent="-357188">
              <a:spcAft>
                <a:spcPts val="60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8.	MENGINSPIRASI, MEMOTIVASI, MENJADI ROLE MODEL ATAU PANUTAN</a:t>
            </a:r>
          </a:p>
          <a:p>
            <a:pPr marL="357188" indent="-357188">
              <a:spcAft>
                <a:spcPts val="600"/>
              </a:spcAft>
            </a:pPr>
            <a:r>
              <a:rPr lang="en-US" sz="1600" b="1" kern="100" dirty="0">
                <a:latin typeface="Calibri" panose="020F0502020204030204" pitchFamily="34" charset="0"/>
                <a:cs typeface="Times New Roman" panose="02020603050405020304" pitchFamily="18" charset="0"/>
              </a:rPr>
              <a:t>9.	BERJIWA PENOLONG</a:t>
            </a:r>
          </a:p>
          <a:p>
            <a:pPr marL="357188" indent="-357188">
              <a:spcAft>
                <a:spcPts val="600"/>
              </a:spcAft>
            </a:pPr>
            <a:r>
              <a:rPr lang="en-US" sz="1600" b="1" kern="100" dirty="0">
                <a:latin typeface="Calibri" panose="020F0502020204030204" pitchFamily="34" charset="0"/>
                <a:cs typeface="Times New Roman" panose="02020603050405020304" pitchFamily="18" charset="0"/>
              </a:rPr>
              <a:t>10.	TIDAK MELAKUKAN TINDAKAN YANG KONTRA PRODUKTIF ATAU MERUSAK CITRA INSTITUSI</a:t>
            </a:r>
          </a:p>
        </p:txBody>
      </p:sp>
    </p:spTree>
    <p:extLst>
      <p:ext uri="{BB962C8B-B14F-4D97-AF65-F5344CB8AC3E}">
        <p14:creationId xmlns:p14="http://schemas.microsoft.com/office/powerpoint/2010/main" val="329190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0BDBF-57FA-422C-FA9B-137C55CBA09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1291C3C-203F-DE00-C368-7B4B3DA66529}"/>
              </a:ext>
            </a:extLst>
          </p:cNvPr>
          <p:cNvSpPr txBox="1"/>
          <p:nvPr/>
        </p:nvSpPr>
        <p:spPr>
          <a:xfrm>
            <a:off x="669798" y="291438"/>
            <a:ext cx="10394442" cy="830997"/>
          </a:xfrm>
          <a:prstGeom prst="rect">
            <a:avLst/>
          </a:prstGeom>
          <a:noFill/>
        </p:spPr>
        <p:txBody>
          <a:bodyPr wrap="square">
            <a:spAutoFit/>
          </a:bodyPr>
          <a:lstStyle/>
          <a:p>
            <a:pPr algn="just"/>
            <a:r>
              <a:rPr lang="fi-FI" sz="2400" b="1" kern="100" dirty="0">
                <a:effectLst/>
                <a:latin typeface="Calibri" panose="020F0502020204030204" pitchFamily="34" charset="0"/>
                <a:ea typeface="Calibri" panose="020F0502020204030204" pitchFamily="34" charset="0"/>
                <a:cs typeface="Times New Roman" panose="02020603050405020304" pitchFamily="18" charset="0"/>
              </a:rPr>
              <a:t>KEUTAMAAN POLISI :</a:t>
            </a:r>
          </a:p>
          <a:p>
            <a:pPr algn="just"/>
            <a:r>
              <a:rPr lang="fi-FI" sz="2400" b="1" kern="100" dirty="0">
                <a:effectLst/>
                <a:latin typeface="Calibri" panose="020F0502020204030204" pitchFamily="34" charset="0"/>
                <a:ea typeface="Calibri" panose="020F0502020204030204" pitchFamily="34" charset="0"/>
                <a:cs typeface="Times New Roman" panose="02020603050405020304" pitchFamily="18" charset="0"/>
              </a:rPr>
              <a:t>KEMANUSIAAN, KETERATURAN SOSIAL DAN PERADABAN</a:t>
            </a:r>
          </a:p>
        </p:txBody>
      </p:sp>
      <p:sp>
        <p:nvSpPr>
          <p:cNvPr id="2" name="TextBox 1">
            <a:extLst>
              <a:ext uri="{FF2B5EF4-FFF2-40B4-BE49-F238E27FC236}">
                <a16:creationId xmlns:a16="http://schemas.microsoft.com/office/drawing/2014/main" id="{7F939E1A-7AB4-DFB4-B7E2-73E4F6096C43}"/>
              </a:ext>
            </a:extLst>
          </p:cNvPr>
          <p:cNvSpPr txBox="1"/>
          <p:nvPr/>
        </p:nvSpPr>
        <p:spPr>
          <a:xfrm>
            <a:off x="669798" y="1168155"/>
            <a:ext cx="11016234" cy="954107"/>
          </a:xfrm>
          <a:prstGeom prst="rect">
            <a:avLst/>
          </a:prstGeom>
          <a:noFill/>
        </p:spPr>
        <p:txBody>
          <a:bodyPr wrap="square">
            <a:spAutoFit/>
          </a:bodyPr>
          <a:lstStyle/>
          <a:p>
            <a:pPr>
              <a:spcAft>
                <a:spcPts val="60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MEMBAHAS PENYELENGGARAAN TUGAS POLISI, MEMBAHAS PEMOLISIAN, YANG BERARTI JUGA MEMBAHAS KEMANUSIAAN, KETERATURAN SOSIAL DAN PERADABAN. TUGAS POLISI SECARA SINGKAT DAPAT KITAKAN " NGUWONGKE ", MENGANGKAT HARKAT DAN MARTABAT MANUSIA DENGAN SEMAKIN MANUSIAWINYA MANUSIA. APA YANG DILAKUKAN POLISI BAGI MANUSIA DAN KEMANUSIAAN ADALAH TERJAMINNYA KEAMANAN DAN RASA AMAN. DALAM KONTEKS RASA AMAN INI DITUNJUKKAN BAHWA POLISI :</a:t>
            </a:r>
            <a:endParaRPr lang="en-US" sz="1400" b="1" kern="100" dirty="0">
              <a:latin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6153246-4343-3D54-8626-85B3AAB6F83D}"/>
              </a:ext>
            </a:extLst>
          </p:cNvPr>
          <p:cNvSpPr txBox="1"/>
          <p:nvPr/>
        </p:nvSpPr>
        <p:spPr>
          <a:xfrm>
            <a:off x="669798" y="2122262"/>
            <a:ext cx="11016234" cy="4632037"/>
          </a:xfrm>
          <a:prstGeom prst="rect">
            <a:avLst/>
          </a:prstGeom>
          <a:noFill/>
        </p:spPr>
        <p:txBody>
          <a:bodyPr wrap="square">
            <a:spAutoFit/>
          </a:bodyPr>
          <a:lstStyle/>
          <a:p>
            <a:pPr marL="265113" indent="-265113">
              <a:spcAft>
                <a:spcPts val="60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1.	ANTI PREMANISME. </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PREMAN BISA SAJA MENGAMANKAN NAMUN TIDAK ADA RASA AMAN. BISA MEMAKSA, MENGANCAM ATAU MEMBUAT ORANG MAU TIDAK MAU MENGIKUTI KEMAUANNYA. </a:t>
            </a:r>
          </a:p>
          <a:p>
            <a:pPr marL="265113" indent="-265113">
              <a:spcAft>
                <a:spcPts val="60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2.	KEMANUSIAAN MEMANG SANGAT LUAS DALAM KONTEKS PEMOLISIAN DAPAT DITUNJUKKAN BAHWA PEMOLISIAN YANG DILAKUKAN ADALAH UNTUK MENJAMIN KEAMANAM DAN RASA AMAN BAGI WARGA MASYARAKAT UNTUK BERAKTIFITAS DAN MENGHASILKAN PRODUKSI. </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KARENA DENGAN PRODUKSI INILAH MASYARAKAT DAPAT BERTAHAN HIDUP TUMBUH DAN BERKEMBANG. PREMANISME ANTI PRODUKTIFITAS. MENJADI BENALU YANG MENGAMBAT MERUSAK BAHKAN MEMATIKAN PRODUKTIFITAS. PREMANISME TIDAK SEBATAS DI JALANAN NAMUN SEJATINYA JUGA ADA SI DALAM BIROKRASI DAN DIPRAKTIKAN PADA PELAYANAN KEPADA PUBLIK. POLISI DENGAN PEMOLISIANNYA ANTI PREMANISME. </a:t>
            </a:r>
          </a:p>
          <a:p>
            <a:pPr marL="265113" indent="-265113">
              <a:spcAft>
                <a:spcPts val="60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PREMANISME JUGA ANTI KETERATURAN SOSIAL. </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MENGHALALKAN SEGALA CARA UNTUK MENDOMINASI DAN DOMINAN PADA PENGUASAAN SUMBER DAYA. KERUSAKAN SOSIAL DAPAT DIRUSAK MELALUI ATAU MENUNGGANGI PRIMORDIALISME. KONTEKS PRIMORDIALISME ( SARA ) INI DIJADIKAN PEMBENAR ATAU ALAT PROPAGANDA MELALUI MEDIA ATAU MEMBANGUN AGEN </a:t>
            </a:r>
            <a:r>
              <a:rPr lang="en-US" sz="1400" kern="100" dirty="0" err="1">
                <a:effectLst/>
                <a:latin typeface="Calibri" panose="020F0502020204030204" pitchFamily="34" charset="0"/>
                <a:ea typeface="Calibri" panose="020F0502020204030204" pitchFamily="34" charset="0"/>
                <a:cs typeface="Times New Roman" panose="02020603050405020304" pitchFamily="18" charset="0"/>
              </a:rPr>
              <a:t>AGEN</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DI LAPANGAN. DI ERA POST TRUTH SEMAKIN MENGGILA DENG HOAX NYA. APA SAJA BISA DILAKUKAN UNTUK MEMBUAT PEMBENARAN DAN MENGOYAK KEBENARAN. KETERATURAN SOSIAL TATKALA TERGANGGU MAKA KUALITAS KEAMANAN DAN RASA AMAN TERGONCANG. DENGAN DEMIKIAN PRODUKTIFITASPUN AKAN MENURUN BAHKAN BISA MATI. </a:t>
            </a:r>
          </a:p>
          <a:p>
            <a:pPr marL="265113" indent="-265113">
              <a:spcAft>
                <a:spcPts val="60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3.	KETERATURAN SOSIAL IKON PERADABAN. </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DITUNJUKAN DARI TINGKAT KUALITAS KEPATUHAN HUKUM DAN HUKUM DAPAT BERFUNGSI SEBAGAI PANGLIMA. HUKUM IKON KETERATURAN SOSIAL. MERUPAKAN KESEPAKATAN YANG DITATA DIBANGUN UNTUK MENDUKUNG PRODUKTIFITAS MASYARAKAT AGAR DSPAT HIDUP TUMBUH DAN BERKEMBANG. PERADABAN ANTI PREMANISME. DENGAN DEMIKIAN HUKUM MENJADI GATE UTAMA PENGHADANG DAN PENGGERUS PREMANISME. HUKUM DIBUAT DAN DITEGAKKAN UNTUK : MENYELESAIKAN KONFLIK SECARA BERADAB, MENCEGAH AGAR TIDAK TERJADI KONFLIK YANG LEBIH LUAS, MEMBERIKAN PERLINDUNGAN PENGAYOMAN DAN PELAYANAN KEPADA KORBAN DAN PENCARI KEADILAN, TERBANGUNNYA BUDAYA PATUH HUKUM, ADANYA KEPASTIAN SERTA UNTUK EDUKASI.</a:t>
            </a:r>
          </a:p>
        </p:txBody>
      </p:sp>
    </p:spTree>
    <p:extLst>
      <p:ext uri="{BB962C8B-B14F-4D97-AF65-F5344CB8AC3E}">
        <p14:creationId xmlns:p14="http://schemas.microsoft.com/office/powerpoint/2010/main" val="3272505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B8CED-49C2-6404-EFF4-C35F6B9EE96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FDBD76C-506A-2D12-ED5A-2FF6E4F29ED0}"/>
              </a:ext>
            </a:extLst>
          </p:cNvPr>
          <p:cNvSpPr txBox="1"/>
          <p:nvPr/>
        </p:nvSpPr>
        <p:spPr>
          <a:xfrm>
            <a:off x="862203" y="1040139"/>
            <a:ext cx="11016234" cy="523220"/>
          </a:xfrm>
          <a:prstGeom prst="rect">
            <a:avLst/>
          </a:prstGeom>
          <a:noFill/>
        </p:spPr>
        <p:txBody>
          <a:bodyPr wrap="square">
            <a:spAutoFit/>
          </a:bodyPr>
          <a:lstStyle/>
          <a:p>
            <a:pPr>
              <a:spcAft>
                <a:spcPts val="60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KEUTAMAAN POLISI MELALUI PEMOLISIANNYA DAPAT DIGARIS BAWAHI BAHWA KEMANUSIAAN YANG PERTAMA DAN UTAMA DENGAN MEWUJUDKAN DAN MEMELIHARA KETERATURAN SOSIAL SERTA MAMPU MENJADI REFLEKSI BAGI PERADABAN. </a:t>
            </a:r>
            <a:endParaRPr lang="en-US" sz="1400" b="1" kern="100" dirty="0">
              <a:latin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0877B2AC-482B-6DAC-DB2B-D4C4CDDF574A}"/>
              </a:ext>
            </a:extLst>
          </p:cNvPr>
          <p:cNvSpPr txBox="1"/>
          <p:nvPr/>
        </p:nvSpPr>
        <p:spPr>
          <a:xfrm>
            <a:off x="862203" y="1643643"/>
            <a:ext cx="11016234" cy="954107"/>
          </a:xfrm>
          <a:prstGeom prst="rect">
            <a:avLst/>
          </a:prstGeom>
          <a:noFill/>
        </p:spPr>
        <p:txBody>
          <a:bodyPr wrap="square">
            <a:spAutoFit/>
          </a:bodyPr>
          <a:lstStyle/>
          <a:p>
            <a:pPr>
              <a:spcAft>
                <a:spcPts val="60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POLISI DENGAN PEMOLISIANNYA KEUTAMAANNYA MAMPU DITUNJUKKAN SEBAGAI : 1.PENJAGA KEHIDUPAN YAITU DENGAN TERWUJUD DAN TERPELIHARANYA KETERATURAN SOSIAL, 2.PEMBANGUN PERADABAN YAITU HUKUM MAMPU MENJADI PANGLIMA WALAUPUN ADA RESTORATIVE JUSTICE. 3.POLISI PEJUANG KEMANUSIAAN DITUNJUKAN SEMAKIN MANUSIAWINYA MANUSIA DAN MENINGKATNYA KUALITAS HIDUP MASYARAKAT.</a:t>
            </a:r>
            <a:endParaRPr lang="en-US" sz="1400" b="1" kern="100" dirty="0">
              <a:latin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F75780B-D1D5-8230-3B1E-E31A6EED5813}"/>
              </a:ext>
            </a:extLst>
          </p:cNvPr>
          <p:cNvSpPr txBox="1"/>
          <p:nvPr/>
        </p:nvSpPr>
        <p:spPr>
          <a:xfrm>
            <a:off x="862203" y="2759211"/>
            <a:ext cx="11016234" cy="1600438"/>
          </a:xfrm>
          <a:prstGeom prst="rect">
            <a:avLst/>
          </a:prstGeom>
          <a:noFill/>
        </p:spPr>
        <p:txBody>
          <a:bodyPr wrap="square">
            <a:spAutoFit/>
          </a:bodyPr>
          <a:lstStyle/>
          <a:p>
            <a:pPr>
              <a:spcAft>
                <a:spcPts val="60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POLISI MERUPAKAN LEMBAGA YG DIDIRIKAN SBG LEMBAGA NEGARA YG MEMILIKI TUGAS MEWUJUDKAN DAN MEMELIHARA KETERATURAN SOSIAL, MEMBERIKAN JAMINAN KEAMANAN DAN RASA AMAN MENANGANI KEJAHATAN DAN HAL </a:t>
            </a:r>
            <a:r>
              <a:rPr lang="en-US" sz="1400" b="1" kern="100" dirty="0" err="1">
                <a:effectLst/>
                <a:latin typeface="Calibri" panose="020F0502020204030204" pitchFamily="34" charset="0"/>
                <a:ea typeface="Calibri" panose="020F0502020204030204" pitchFamily="34" charset="0"/>
                <a:cs typeface="Times New Roman" panose="02020603050405020304" pitchFamily="18" charset="0"/>
              </a:rPr>
              <a:t>HAL</a:t>
            </a: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YG KONTRA PRODUKTIF DLM KEHIDUPAN SOSIAL KEMASYARAKATAN. DALAM MEWUJUDKAN DAN MEMELIHARA KETERATURAN SOSIAL AGAR ADA KEAMANAN DAN RASA AMAN WARGA YG MELAKSSANAKAN AKTIFITAD UNTUK DPT BERPRODUKSI AGAR DPT HIDUP TUMBUH DAN BERKEMBANG INILAH TUGAS POLISI SBG PENJAGA KEHIDUPAN. DI DALAM MENJAGA KEHIDUPAN POLISO DIBERI KEWENANGAN  MELAKUKAN UPAYA PAKSA NAMUN KORIDORNYA PADA HUKUM. DALAM KONTEKS INI HUKUM SDB REFLEKSI PERADABAN MAKA POLISI SBG PENEGAK HUKUM DAN KEADILAN DPT DIMAKNAI SBG PEMBANGUN PERADABAN.</a:t>
            </a:r>
            <a:endParaRPr lang="en-US" sz="1400" b="1" kern="100" dirty="0">
              <a:latin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CBA2583-28D4-8664-F1DB-07276A557728}"/>
              </a:ext>
            </a:extLst>
          </p:cNvPr>
          <p:cNvSpPr txBox="1"/>
          <p:nvPr/>
        </p:nvSpPr>
        <p:spPr>
          <a:xfrm>
            <a:off x="862203" y="4521110"/>
            <a:ext cx="11016234" cy="1169551"/>
          </a:xfrm>
          <a:prstGeom prst="rect">
            <a:avLst/>
          </a:prstGeom>
          <a:noFill/>
        </p:spPr>
        <p:txBody>
          <a:bodyPr wrap="square">
            <a:spAutoFit/>
          </a:bodyPr>
          <a:lstStyle/>
          <a:p>
            <a:pPr>
              <a:spcAft>
                <a:spcPts val="60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PENEGAKAN HUKUM, SADAR ATAU TIDAK POLISI SEBETULNYA SUDAH MENGGUNAKAN PENDEKATAN KEKUASAAN, PENGUASAAN, ATAU  POWER, AUTHORITY. AGAR PENEGAKKAN HUKUM YG DILAKUKAN POLISI DPT BERFUNGSI SBG PEMBANGUN PERADABAN MAKA SPIRIT PENEGAKKAN HUKUM SETIDAKNYA MENCAKUP : 1. DILAKUKAN UNTUK MENYELESAIKAN KONFLIK  SECARA BERADAB 2. MEMILIKI DAMPAK PENCEGAHAN AGAR TIDAK TERJADI KONFLIK YANG LBH LUAS 3.  MEMBERIKAN PERLINDUNGAN, PENGAYOMAN DAN PELAYANAN KPD KORBAN DAN PENCARI KEADILAN 4. MEMBANGUN BUDAYA PATUH HUKUM 5. AGAR ADA KEPASTIAN 6. SBG BAGIAN DARI EDUKASI.</a:t>
            </a:r>
            <a:endParaRPr lang="en-US" sz="1400" b="1" kern="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7438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EC826-6E18-2CB0-3E39-1E1D7BE8692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9CE6D3E-647D-489A-503A-E5E1CAF152CF}"/>
              </a:ext>
            </a:extLst>
          </p:cNvPr>
          <p:cNvSpPr txBox="1"/>
          <p:nvPr/>
        </p:nvSpPr>
        <p:spPr>
          <a:xfrm>
            <a:off x="506603" y="307603"/>
            <a:ext cx="5449697" cy="1384995"/>
          </a:xfrm>
          <a:prstGeom prst="rect">
            <a:avLst/>
          </a:prstGeom>
          <a:noFill/>
        </p:spPr>
        <p:txBody>
          <a:bodyPr wrap="square">
            <a:spAutoFit/>
          </a:bodyPr>
          <a:lstStyle/>
          <a:p>
            <a:pPr>
              <a:spcAft>
                <a:spcPts val="60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KERJA POLISI ADA DI RANAH BIROKRASI MAUPUN MASYARAKAT YG BENANG MERAHNYA ADL PEMOLISIAN ( POLICING). PEMOLISIAN MERUPAKAN SEGALA USAHA DAN UPAYA YG DILAKUKAN OLEH KEPOLISIAN PADA TINGKAT MANAJEMEN MAUPUN OPERASIONAL DENGAN ATAU TANPA UPAYA PAKSA UNTUK MEWUJUDKAN DAN MEMELIHARA KETERATURAN SOSIAL. </a:t>
            </a:r>
            <a:endParaRPr lang="en-US" sz="1400" b="1" kern="100" dirty="0">
              <a:latin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DF55C20E-11FF-796A-D331-214E0A5D53D2}"/>
              </a:ext>
            </a:extLst>
          </p:cNvPr>
          <p:cNvSpPr txBox="1"/>
          <p:nvPr/>
        </p:nvSpPr>
        <p:spPr>
          <a:xfrm>
            <a:off x="506603" y="1740211"/>
            <a:ext cx="5449697" cy="1600438"/>
          </a:xfrm>
          <a:prstGeom prst="rect">
            <a:avLst/>
          </a:prstGeom>
          <a:noFill/>
        </p:spPr>
        <p:txBody>
          <a:bodyPr wrap="square">
            <a:spAutoFit/>
          </a:bodyPr>
          <a:lstStyle/>
          <a:p>
            <a:pPr>
              <a:spcAft>
                <a:spcPts val="60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KETERATURAN SOSIAL DALAM KONTEKS PEMOLISIAN ADALAH KEAMANAN DAN RASA AMAN. TINDAKAN TEGAS KEPOLISIAN DALAM MEWUJUDKAN KEAMANAN DAN RASA AMAN DALAM KONTEKS DEMOKRASI YAITU : 1. SUPREMASI HUKUM 2. MEMBERIKAN JAMINAN DAN PERLUNDUNGAN HAM 3. TRANASPARAN 4. AKUNTABEL 5. BERORIENTASI PADA PENINGKATAN KUALITAS HIDUP MASYARAKAT 6. ADANYA PEMBATASAN DAN PENGAWASAN KEWENANGAN. </a:t>
            </a:r>
            <a:endParaRPr lang="en-US" sz="1400" b="1" kern="100" dirty="0">
              <a:latin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82E52B5-2290-CCEA-9C66-B6A1DFFB1B12}"/>
              </a:ext>
            </a:extLst>
          </p:cNvPr>
          <p:cNvSpPr txBox="1"/>
          <p:nvPr/>
        </p:nvSpPr>
        <p:spPr>
          <a:xfrm>
            <a:off x="506603" y="3517351"/>
            <a:ext cx="5449697" cy="3108543"/>
          </a:xfrm>
          <a:prstGeom prst="rect">
            <a:avLst/>
          </a:prstGeom>
          <a:noFill/>
        </p:spPr>
        <p:txBody>
          <a:bodyPr wrap="square">
            <a:spAutoFit/>
          </a:bodyPr>
          <a:lstStyle/>
          <a:p>
            <a:pPr>
              <a:spcAft>
                <a:spcPts val="60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POLISI DAN PEMOLISIANNYA BUKAN UNTUK PENGUASAAN, KEKUASAAN, ATAU ALAT PENGUASA YANG MENINDAS RAKYATNYA, MELAINKAN UNTUK PRODUKTIFITAS AGAR MENINGKATNYA KUALITAS HIDUP MANUSIA DAN SEMAKIN MANUSIAWINYA MANUSIA. KONTEKS HUMANISME INILAH YG DIMAKNAI POLISI PENJAGA KEHIDUPAN YANG MENJAGA HARKAT DAN MARTABAT MANUSIA YANG PRODUKTIF TDK TERGANGGU OLEH HAL </a:t>
            </a:r>
            <a:r>
              <a:rPr lang="en-US" sz="1400" b="1" kern="100" dirty="0" err="1">
                <a:effectLst/>
                <a:latin typeface="Calibri" panose="020F0502020204030204" pitchFamily="34" charset="0"/>
                <a:ea typeface="Calibri" panose="020F0502020204030204" pitchFamily="34" charset="0"/>
                <a:cs typeface="Times New Roman" panose="02020603050405020304" pitchFamily="18" charset="0"/>
              </a:rPr>
              <a:t>HAL</a:t>
            </a: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YG KONTRA PRODUKTIF. OLEH KARENA ITU, ETIKA KEPOLISIAN MENUNJUKKAN BAHWA POLISI DALAM PEMOLISIANYA TIDAK BOLEH  MENYALAHGUNAKAN KEWENANGAN DAN KEKUASAAN YANG DIMILIKINYA. POLISI TIDAK BOLEH MENERIMA SUAP APALAGI MENJADI PEMERAS DAN TIDAK BOLEH MELINDUNGI SESUATU YANG ILEGAL. POLISI HARUS MAMPU  MENJADI IKON YANG MEMECAHKAN MASALAH DAN MENEMUKAN SOLUSI YG DITERIMA DAN DIPERCAYA OLEH MASYARAKAT.</a:t>
            </a:r>
            <a:endParaRPr lang="en-US" sz="1400" b="1" kern="100" dirty="0">
              <a:latin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4C8458B-4B49-29D2-08D4-90B96D879C94}"/>
              </a:ext>
            </a:extLst>
          </p:cNvPr>
          <p:cNvSpPr txBox="1"/>
          <p:nvPr/>
        </p:nvSpPr>
        <p:spPr>
          <a:xfrm>
            <a:off x="6235702" y="630768"/>
            <a:ext cx="5626098" cy="1600438"/>
          </a:xfrm>
          <a:prstGeom prst="rect">
            <a:avLst/>
          </a:prstGeom>
          <a:noFill/>
        </p:spPr>
        <p:txBody>
          <a:bodyPr wrap="square">
            <a:spAutoFit/>
          </a:bodyPr>
          <a:lstStyle/>
          <a:p>
            <a:pPr>
              <a:spcAft>
                <a:spcPts val="60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HUKUM MERUPAKAN SIMBOL PERADABAN DAN POLISI MERUPAKAN PENEGAK HUKUM DAN KEADILAN. PENEGAKKAN HUKUM YANG DILAKUKAN POLISI BERTUJUAN UNTUK MENYELESAIKAN KONFLIK DENGAN CARA BERADAB, PENCEGAHAN, PERLINDUNGAN, PELAYANAN DAN EDUKASI. DENGAN DEMIKIAN, POLISI SADAR DAN BERTANGGUNG JAWAB BAHWA MENEGAKKAN HUKUM ADALAH MEMBANGUN PERADABAN.</a:t>
            </a:r>
            <a:endParaRPr lang="en-US" sz="1400" b="1" kern="100" dirty="0">
              <a:latin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B643570A-4B1B-4D3F-6B72-FB162A0B112D}"/>
              </a:ext>
            </a:extLst>
          </p:cNvPr>
          <p:cNvSpPr txBox="1"/>
          <p:nvPr/>
        </p:nvSpPr>
        <p:spPr>
          <a:xfrm>
            <a:off x="6235702" y="2383368"/>
            <a:ext cx="5626098" cy="1815882"/>
          </a:xfrm>
          <a:prstGeom prst="rect">
            <a:avLst/>
          </a:prstGeom>
          <a:noFill/>
        </p:spPr>
        <p:txBody>
          <a:bodyPr wrap="square">
            <a:spAutoFit/>
          </a:bodyPr>
          <a:lstStyle/>
          <a:p>
            <a:pPr>
              <a:spcAft>
                <a:spcPts val="60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PERADABAN MERUPAKAN SUATU KEMAMPUAN BERDAULAT BERDAYA TAHAN BERDAYA TANGKAL BERDAYA SAING YG MAMPU UNTUK SENANTIASA BERTAHAN HIDUP TUMBUH DAN BERKEMBANG. KREATIVITAS INOVASI KEMAMPUAN MELAMPAUI DAN MENGADAPTASI PERUBAHAN MERUPAKAN BAGIAN DR KEHIDUPAN SOSIAL KEMASYARAKATAN. PERADABAN MENJADI REFLEKSI KEDAULATAN DAN KETAHANAN SUATU BAGSA DALAM SEMUA ASPEK DAN DAMPAK PADA SEMUA LINI KEHIDUPAN (GATRA). </a:t>
            </a:r>
            <a:endParaRPr lang="en-US" sz="1400" b="1" kern="100" dirty="0">
              <a:latin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3AB72E39-5F98-8850-8452-431668326B0F}"/>
              </a:ext>
            </a:extLst>
          </p:cNvPr>
          <p:cNvSpPr txBox="1"/>
          <p:nvPr/>
        </p:nvSpPr>
        <p:spPr>
          <a:xfrm>
            <a:off x="6235702" y="4410462"/>
            <a:ext cx="5626098" cy="2031325"/>
          </a:xfrm>
          <a:prstGeom prst="rect">
            <a:avLst/>
          </a:prstGeom>
          <a:noFill/>
        </p:spPr>
        <p:txBody>
          <a:bodyPr wrap="square">
            <a:spAutoFit/>
          </a:bodyPr>
          <a:lstStyle/>
          <a:p>
            <a:pPr>
              <a:spcAft>
                <a:spcPts val="60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SALAH SATU FUNGSI POLISI ADALAH MENJAGA ATAU MELAKUKAN PENJAGAAN. APA YANG DIJAGA? BAGAIMANA MENJAGANYA DAN MENGAPA HARUS DIJAGA?PERTANYAAN-PERTANYAAN TERSEBUT SEOLAH SEPELE ATAU DIANGGAP REMEH, NAMUN UNTUK MENJAWABNYA ATAU MELAKSANAKANYA TENTU BUKAN HAL YANG MUDAH. POLISI BERTUGAS UNTUK MENJAGA MANUSIA TERMASUK JIWA, AKTIFITASNYA ATAU KEGIATANYA DAN JUG BARANG-BARANG ATAU HARTA BENDA YANG KEBERADAANYA UNTUK MENDORONG MENINGKATNYA KUALITAS HIDUP MASYARAKAT.</a:t>
            </a:r>
            <a:endParaRPr lang="en-US" sz="1400" b="1" kern="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0502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65CB5-5EFE-BE8D-8DED-363BA0F272F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D332CC4-264F-ECD7-7F35-848B6FCB753E}"/>
              </a:ext>
            </a:extLst>
          </p:cNvPr>
          <p:cNvSpPr txBox="1"/>
          <p:nvPr/>
        </p:nvSpPr>
        <p:spPr>
          <a:xfrm>
            <a:off x="506603" y="418551"/>
            <a:ext cx="5449697" cy="2677656"/>
          </a:xfrm>
          <a:prstGeom prst="rect">
            <a:avLst/>
          </a:prstGeom>
          <a:noFill/>
        </p:spPr>
        <p:txBody>
          <a:bodyPr wrap="square">
            <a:spAutoFit/>
          </a:bodyPr>
          <a:lstStyle/>
          <a:p>
            <a:pPr>
              <a:spcAft>
                <a:spcPts val="60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POLISI DALAM MELAKSANAKAN TUGAS PENJAGAAN ATAU DALAM MENJAGA BERBAGAI KEGIATAN SERING DIKAITKAN DENGAN TULISAN KAMI SIAP MELAYANI. MENJAGA MEMANG BERKAITAN DENGAN TUGAS PELAYANAN. LAYANAN APA YANG DIBERIKAN POLISI? PELAYANAN YANG DIBERIKAN  POLISI ADALAH PELAYANAN KEAMANAN DAN MEMBERIKAN RASA AMAN WARGA MASYARAKAT SEHINGGA DAPAT BERAKTIFITAS SERTA MENGHASILKAN PRODUKSI YANG TERUS TUMBUH DAN BERKEMBANG DAN DAPAT MENSEJAHTERAKAN KEHIDUPAN MEREKA. MEWUJUDKAN KEAMANAN DAN RASA AMAN BERARTI JUGA MEMBERI KEHIDUPAN, KARENA DAPAT TERUS HIDUP, TUMBUH DAN BERKEMBANG. SUATU MASYARAKAT DAPAT HIDUP TUMBUH DAN BERKEMBANG KALAU ADA PRODUKTFITAS.</a:t>
            </a:r>
            <a:endParaRPr lang="en-US" sz="1400" b="1" kern="100" dirty="0">
              <a:latin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D842B129-64D5-B9CC-74BD-66EC7CAC334F}"/>
              </a:ext>
            </a:extLst>
          </p:cNvPr>
          <p:cNvSpPr txBox="1"/>
          <p:nvPr/>
        </p:nvSpPr>
        <p:spPr>
          <a:xfrm>
            <a:off x="6235702" y="630768"/>
            <a:ext cx="5626098" cy="954107"/>
          </a:xfrm>
          <a:prstGeom prst="rect">
            <a:avLst/>
          </a:prstGeom>
          <a:noFill/>
        </p:spPr>
        <p:txBody>
          <a:bodyPr wrap="square">
            <a:spAutoFit/>
          </a:bodyPr>
          <a:lstStyle/>
          <a:p>
            <a:pPr>
              <a:spcAft>
                <a:spcPts val="600"/>
              </a:spcAft>
            </a:pPr>
            <a:r>
              <a:rPr lang="en-US" sz="1400" b="1" kern="100">
                <a:effectLst/>
                <a:latin typeface="Calibri" panose="020F0502020204030204" pitchFamily="34" charset="0"/>
                <a:ea typeface="Calibri" panose="020F0502020204030204" pitchFamily="34" charset="0"/>
                <a:cs typeface="Times New Roman" panose="02020603050405020304" pitchFamily="18" charset="0"/>
              </a:rPr>
              <a:t>UNTUK MENJADI PENJAGA YANG BAIK TENTU DPERLUKAN KEMAMPUAN DAN PENGETAHUAN YANG CUKUP, KARENA MENJAGA TIDAK HANYA SIAP FISIK SAJA TETAPI JUGA HATI NURANI DAN PEMAHAMAN AN ETIKA, NILAI-NILAI DAN MORAL.</a:t>
            </a:r>
            <a:endParaRPr lang="en-US" sz="1400" b="1" kern="100" dirty="0">
              <a:latin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475F25A1-528D-A2C0-C62C-382541DB25FA}"/>
              </a:ext>
            </a:extLst>
          </p:cNvPr>
          <p:cNvSpPr txBox="1"/>
          <p:nvPr/>
        </p:nvSpPr>
        <p:spPr>
          <a:xfrm>
            <a:off x="6235702" y="1757379"/>
            <a:ext cx="5626098" cy="523220"/>
          </a:xfrm>
          <a:prstGeom prst="rect">
            <a:avLst/>
          </a:prstGeom>
          <a:noFill/>
        </p:spPr>
        <p:txBody>
          <a:bodyPr wrap="square">
            <a:spAutoFit/>
          </a:bodyPr>
          <a:lstStyle/>
          <a:p>
            <a:pPr>
              <a:spcAft>
                <a:spcPts val="60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LEGITIMASI POLISI DALAM MELAKSANAKAN TUGAS BUKAN HANYA LEITIMASI HUKUM SAJA TETAPIJUGA LEGITIMASI MORAL. </a:t>
            </a:r>
            <a:endParaRPr lang="en-US" sz="1400" b="1" kern="100" dirty="0">
              <a:latin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FBAC3C6F-B535-51DB-7DE0-F59E223D17BD}"/>
              </a:ext>
            </a:extLst>
          </p:cNvPr>
          <p:cNvSpPr txBox="1"/>
          <p:nvPr/>
        </p:nvSpPr>
        <p:spPr>
          <a:xfrm>
            <a:off x="6235702" y="2474893"/>
            <a:ext cx="5626098" cy="954107"/>
          </a:xfrm>
          <a:prstGeom prst="rect">
            <a:avLst/>
          </a:prstGeom>
          <a:noFill/>
        </p:spPr>
        <p:txBody>
          <a:bodyPr wrap="square">
            <a:spAutoFit/>
          </a:bodyPr>
          <a:lstStyle/>
          <a:p>
            <a:pPr>
              <a:spcAft>
                <a:spcPts val="60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POLISI SELAIN SEBAGAI APARAT PENEGAK HUKUM JUGA SEBAGAI PENEGAK KEADILAN YANG MEREFLEKSIKAN SEBAGAI PENDIDIK YANG HARUS PEKA DAN PEDULI TERHADAP BERBAGAI MASALAH SOSIAL YANG TERJADI DALAM MASYARAKAT.</a:t>
            </a:r>
            <a:endParaRPr lang="en-US" sz="1400" b="1" kern="100" dirty="0">
              <a:latin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11AC7764-BD25-3718-EDAF-777A7FC6D96F}"/>
              </a:ext>
            </a:extLst>
          </p:cNvPr>
          <p:cNvSpPr txBox="1"/>
          <p:nvPr/>
        </p:nvSpPr>
        <p:spPr>
          <a:xfrm>
            <a:off x="506603" y="3291309"/>
            <a:ext cx="5449697" cy="2893100"/>
          </a:xfrm>
          <a:prstGeom prst="rect">
            <a:avLst/>
          </a:prstGeom>
          <a:noFill/>
        </p:spPr>
        <p:txBody>
          <a:bodyPr wrap="square">
            <a:spAutoFit/>
          </a:bodyPr>
          <a:lstStyle/>
          <a:p>
            <a:pPr>
              <a:spcAft>
                <a:spcPts val="60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PADA KENYATAANYA DALAM PROSES PRODUKTIFITAS ADA HAMBATAN YANG MENGANCAN, BAHKAN DAPAT MERUSAK ATAU MEMATIKAN PRODUKTIFITAS TERSEBUT. MAKA KEBERADAAN, PERAN DAN FUNGSI POLISI ADALAH UNTUK MELINDUNGI HARKAT DAN MARTABAT MANUSIA YANG MENGHASILKAN PRODUSI YANG DIBUTUHKAN UNTUK HIDUP TUMBUH DAN BERKEMBANG. POLISI DIBERI WEWENAG DAN TANGGUNGJAWAB UNTUK MEWUJUDKAN DAN MEMELIHARA KEMANAN DAN RASA AMAN WARGA MASYARAKAT YAITU UNTUK MENEGAKKAN HUKUM DAN TINDAKAN UPAYA PAKSA. PENGGUNAAN UPAYA PAKSA DAN PENEGAKKAN HUKUM HARUS DAPAT DIPERTANGGUNGJAWABKAN DAN TENTU DAPAT DIRASAKAN MANFAATNYA BAGI ORANG BANYAK DAN ADA UNSUR EDUKASI SERTA PERLINDUNGAN DAN BUKAN UNTUK BALAS DENDAM.</a:t>
            </a:r>
            <a:endParaRPr lang="en-US" sz="1400" b="1" kern="100" dirty="0">
              <a:latin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22DFD65-888B-D47E-2BC0-CF0AB7A4EB49}"/>
              </a:ext>
            </a:extLst>
          </p:cNvPr>
          <p:cNvSpPr txBox="1"/>
          <p:nvPr/>
        </p:nvSpPr>
        <p:spPr>
          <a:xfrm>
            <a:off x="6235702" y="3596045"/>
            <a:ext cx="5626098" cy="954107"/>
          </a:xfrm>
          <a:prstGeom prst="rect">
            <a:avLst/>
          </a:prstGeom>
          <a:noFill/>
        </p:spPr>
        <p:txBody>
          <a:bodyPr wrap="square">
            <a:spAutoFit/>
          </a:bodyPr>
          <a:lstStyle/>
          <a:p>
            <a:pPr>
              <a:spcAft>
                <a:spcPts val="60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POLISI SELAIN SEBAGAI APARAT PENEGAK HUKUM JUGA SEBAGAI PENEGAK KEADILAN YANG MEREFLEKSIKAN SEBAGAI PENDIDIK YANG HARUS PEKA DAN PEDULI TERHADAP BERBAGAI MASALAH SOSIAL YANG TERJADI DALAM MASYARAKAT.</a:t>
            </a:r>
            <a:endParaRPr lang="en-US" sz="1400" b="1" kern="100" dirty="0">
              <a:latin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8C6F941-01F6-AE13-6C2B-9F38F7FD5A55}"/>
              </a:ext>
            </a:extLst>
          </p:cNvPr>
          <p:cNvSpPr txBox="1"/>
          <p:nvPr/>
        </p:nvSpPr>
        <p:spPr>
          <a:xfrm>
            <a:off x="6235702" y="4789845"/>
            <a:ext cx="5626098" cy="1461939"/>
          </a:xfrm>
          <a:prstGeom prst="rect">
            <a:avLst/>
          </a:prstGeom>
          <a:noFill/>
        </p:spPr>
        <p:txBody>
          <a:bodyPr wrap="square">
            <a:spAutoFit/>
          </a:bodyPr>
          <a:lstStyle/>
          <a:p>
            <a:pPr>
              <a:spcAft>
                <a:spcPts val="60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KESADARAN DAN KEPATUHAN HUKUM DAI MASYARAKAT JUGA MENJADI SALAH SATU PEKERJAAN POLISI DALAM MENJAGA KEHIDUPAN.</a:t>
            </a:r>
          </a:p>
          <a:p>
            <a:pPr>
              <a:spcAft>
                <a:spcPts val="60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PENJAGA KEHIDUPAN DAPAT DIARTIKAN : 1.MEMBERIKAN JASA, 2.MENYADARKAN, 3.MEMBERI AIR KEHIDUPAN, 4.MENDORONG ORANG LAIN BERBUAT BAIK, 5.MENGINSPIRASI DAN TENTU SEBAGAI TEMAN YANG SETIA DALAM PENDERITAAN. </a:t>
            </a:r>
          </a:p>
        </p:txBody>
      </p:sp>
    </p:spTree>
    <p:extLst>
      <p:ext uri="{BB962C8B-B14F-4D97-AF65-F5344CB8AC3E}">
        <p14:creationId xmlns:p14="http://schemas.microsoft.com/office/powerpoint/2010/main" val="4142246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1E7F2-968A-7B9F-83B8-764C2DD00C5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DBB88A6-8D04-D3EF-F585-9A1C8D84CD9E}"/>
              </a:ext>
            </a:extLst>
          </p:cNvPr>
          <p:cNvSpPr txBox="1"/>
          <p:nvPr/>
        </p:nvSpPr>
        <p:spPr>
          <a:xfrm>
            <a:off x="506603" y="418551"/>
            <a:ext cx="5449697" cy="2031325"/>
          </a:xfrm>
          <a:prstGeom prst="rect">
            <a:avLst/>
          </a:prstGeom>
          <a:noFill/>
        </p:spPr>
        <p:txBody>
          <a:bodyPr wrap="square">
            <a:spAutoFit/>
          </a:bodyPr>
          <a:lstStyle/>
          <a:p>
            <a:pPr>
              <a:spcAft>
                <a:spcPts val="60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TIDAK GAMPANG DIKERJAKAN TUGAS ITU. SETIDAKNYA MENJADI POLISI HARUS SATU LANGKAH LEBIH MAJU DARI MASYARAKAT YANG DILAYANINYA, DAN TENTUKEBERADAANYA DAPAT DIPERCAYA KARENA FUNGSIONAL SERTA MENDAPATKAN LEGITIMASI DARI MASYARAKAT.DAN SEBAGAI PENJAGA KEHIDUPAN SELAIN DITUNTUT PROFESIONAL, CERDAS DAN PATUH HUKUM JUGA DITUNTUT BERMORAL. BERBAGAI UPAYA YANG DILAKUKAN OLEH POLISI DALAM PENYELENGGARAAN TUGASNYA MERUPAKAN BAGIAN DARI UPAYA MENINGKATKAN KUALITAS HIDUP MASYARAKAT. </a:t>
            </a:r>
            <a:endParaRPr lang="en-US" sz="1400" b="1" kern="100" dirty="0">
              <a:latin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5AF9CA36-1992-CE66-C9A0-DF4BDCDB104E}"/>
              </a:ext>
            </a:extLst>
          </p:cNvPr>
          <p:cNvSpPr txBox="1"/>
          <p:nvPr/>
        </p:nvSpPr>
        <p:spPr>
          <a:xfrm>
            <a:off x="6235702" y="442799"/>
            <a:ext cx="5626098" cy="1169551"/>
          </a:xfrm>
          <a:prstGeom prst="rect">
            <a:avLst/>
          </a:prstGeom>
          <a:noFill/>
        </p:spPr>
        <p:txBody>
          <a:bodyPr wrap="square">
            <a:spAutoFit/>
          </a:bodyPr>
          <a:lstStyle/>
          <a:p>
            <a:pPr>
              <a:spcAft>
                <a:spcPts val="60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TATKALA POLISI HILANG AKAN KEMANUSIAANYA MAKA DAPAT DIKATAKAN TELAH TERJADI ABUSE (PENYIMPANGAN/ PENYALAHGUNAAN WEWENANG). WALAUPUN ITU MASIH DALAM PIKIRAN, KARENA ITU SUDAH MENJADI NIAT. NIAT INI AKAN MENJADI KEJAHATAN APABILA ADA KESEMPATAN.</a:t>
            </a:r>
            <a:endParaRPr lang="en-US" sz="1400" b="1" kern="100" dirty="0">
              <a:latin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DC73C727-BF9D-705F-E729-B344B5DC01CA}"/>
              </a:ext>
            </a:extLst>
          </p:cNvPr>
          <p:cNvSpPr txBox="1"/>
          <p:nvPr/>
        </p:nvSpPr>
        <p:spPr>
          <a:xfrm>
            <a:off x="6235702" y="1757379"/>
            <a:ext cx="5626098" cy="1169551"/>
          </a:xfrm>
          <a:prstGeom prst="rect">
            <a:avLst/>
          </a:prstGeom>
          <a:noFill/>
        </p:spPr>
        <p:txBody>
          <a:bodyPr wrap="square">
            <a:spAutoFit/>
          </a:bodyPr>
          <a:lstStyle/>
          <a:p>
            <a:pPr>
              <a:spcAft>
                <a:spcPts val="60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POLISI YANG IDEAL ADALAH POLISI YANG MAMPU MEMANUSIAKAN MANUSIA. KEBERADAAANYA DITERIMA DAN DI DUKUNG OLEH MASYARAKAT YANG DILAYANINYA. POLISI JUGA DAPAT DIJADIKAN IKON KEMANUSIAAN, IKON KOTA, IKON PERUBAHAN, IKON HUKUM DAN YANG TERPENTING ADALAH IKON KEAMANAN DAN KESELAMATAN. </a:t>
            </a:r>
            <a:endParaRPr lang="en-US" sz="1400" b="1" kern="100" dirty="0">
              <a:latin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25C7EC69-B63D-30D2-62A7-05606DAEAA2A}"/>
              </a:ext>
            </a:extLst>
          </p:cNvPr>
          <p:cNvSpPr txBox="1"/>
          <p:nvPr/>
        </p:nvSpPr>
        <p:spPr>
          <a:xfrm>
            <a:off x="506603" y="2474893"/>
            <a:ext cx="5449697" cy="1169551"/>
          </a:xfrm>
          <a:prstGeom prst="rect">
            <a:avLst/>
          </a:prstGeom>
          <a:noFill/>
        </p:spPr>
        <p:txBody>
          <a:bodyPr wrap="square">
            <a:spAutoFit/>
          </a:bodyPr>
          <a:lstStyle/>
          <a:p>
            <a:pPr>
              <a:spcAft>
                <a:spcPts val="60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TUGAS POLISI PADA RANAH KEMANUSIAAN YANG BERARTI POLISI JUGA HARUS PEKA DAN PEDULI TERHADAP MASALAH-MASALAH KEMANUSIAAN SEHINGGA DAPAT MENUNJUKAN BAHWA POLISI KEBERADAANYA AMAN BAGI MASYARAKAT, MENYENANGKAN MASYARAKAT DAN TENTU BERMANFAAT BAGI MASYARAKAT.</a:t>
            </a:r>
            <a:endParaRPr lang="en-US" sz="1400" b="1" kern="100" dirty="0">
              <a:latin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2EE4D2-D4FC-530F-FC3D-A97E19BEB235}"/>
              </a:ext>
            </a:extLst>
          </p:cNvPr>
          <p:cNvSpPr txBox="1"/>
          <p:nvPr/>
        </p:nvSpPr>
        <p:spPr>
          <a:xfrm>
            <a:off x="6235702" y="2993841"/>
            <a:ext cx="5626098" cy="738664"/>
          </a:xfrm>
          <a:prstGeom prst="rect">
            <a:avLst/>
          </a:prstGeom>
          <a:noFill/>
        </p:spPr>
        <p:txBody>
          <a:bodyPr wrap="square">
            <a:spAutoFit/>
          </a:bodyPr>
          <a:lstStyle/>
          <a:p>
            <a:pPr>
              <a:spcAft>
                <a:spcPts val="60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ITU SEMUA BUKAN TIBA-TIBA MELAINKAN HARUS DIBANGUN DAN DIMULAI DARI PENDIDIKAN DAN LATIHAN DENGAN : "KEBIASAAN YANG BAIK AKAN MENJADI HATI NURANI YANG BAIK". </a:t>
            </a:r>
            <a:endParaRPr lang="en-US" sz="1400" b="1" kern="100" dirty="0">
              <a:latin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CFA93E4-A90A-5CB7-34EB-DC876A08396F}"/>
              </a:ext>
            </a:extLst>
          </p:cNvPr>
          <p:cNvSpPr txBox="1"/>
          <p:nvPr/>
        </p:nvSpPr>
        <p:spPr>
          <a:xfrm>
            <a:off x="6235702" y="3907988"/>
            <a:ext cx="5626098" cy="2416046"/>
          </a:xfrm>
          <a:prstGeom prst="rect">
            <a:avLst/>
          </a:prstGeom>
          <a:solidFill>
            <a:srgbClr val="BCD8E3"/>
          </a:solidFill>
        </p:spPr>
        <p:txBody>
          <a:bodyPr wrap="square">
            <a:spAutoFit/>
          </a:bodyPr>
          <a:lstStyle/>
          <a:p>
            <a:pPr>
              <a:spcAft>
                <a:spcPts val="60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KEUTAMAAN LEMDIKLAT POLRI :</a:t>
            </a:r>
          </a:p>
          <a:p>
            <a:pPr marL="266700" indent="-266700">
              <a:spcAft>
                <a:spcPts val="60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1.	PENDIDIKAN MORAL : KEJUJURAN, KEBENARAN DAN KEADILAN</a:t>
            </a:r>
          </a:p>
          <a:p>
            <a:pPr marL="266700" indent="-266700">
              <a:spcAft>
                <a:spcPts val="60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2.	PENGENDALIAN DIRI : KESADARAN, TANGGUNG JAWAB DAN DISIPLIN</a:t>
            </a:r>
          </a:p>
          <a:p>
            <a:pPr marL="266700" indent="-266700">
              <a:spcAft>
                <a:spcPts val="60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3.	PEKA, PEDULI DAN BERBELARASA BAGI KEMANUSIAAN, KETERATURAN SOSIAL DAN PERADABAN</a:t>
            </a:r>
          </a:p>
          <a:p>
            <a:pPr marL="266700" indent="-266700">
              <a:spcAft>
                <a:spcPts val="60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4.	PEMIMPIN DAN KEPEMIMPINAN YANG PROFESIONAL, CERDAS, BERMORAL DAN MODERN</a:t>
            </a:r>
          </a:p>
          <a:p>
            <a:pPr marL="266700" indent="-266700">
              <a:spcAft>
                <a:spcPts val="60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5.	MENJADI IKON : KEBHINEKAAN, TOLERANSI, ANTI NARKOBA, ANTI KORUPSI</a:t>
            </a:r>
          </a:p>
        </p:txBody>
      </p:sp>
      <p:sp>
        <p:nvSpPr>
          <p:cNvPr id="2" name="TextBox 1">
            <a:extLst>
              <a:ext uri="{FF2B5EF4-FFF2-40B4-BE49-F238E27FC236}">
                <a16:creationId xmlns:a16="http://schemas.microsoft.com/office/drawing/2014/main" id="{DB85A6E6-A26E-2F38-35CE-B8BFDC61A377}"/>
              </a:ext>
            </a:extLst>
          </p:cNvPr>
          <p:cNvSpPr txBox="1"/>
          <p:nvPr/>
        </p:nvSpPr>
        <p:spPr>
          <a:xfrm>
            <a:off x="506603" y="3669461"/>
            <a:ext cx="5449697" cy="2893100"/>
          </a:xfrm>
          <a:prstGeom prst="rect">
            <a:avLst/>
          </a:prstGeom>
          <a:noFill/>
        </p:spPr>
        <p:txBody>
          <a:bodyPr wrap="square">
            <a:spAutoFit/>
          </a:bodyPr>
          <a:lstStyle/>
          <a:p>
            <a:pPr>
              <a:spcAft>
                <a:spcPts val="60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KEUTAMAAN POLISI  ADALAH KEMANUSIAAN, MEMANUSIAKAN MANUSIA (MENINGKATKAN HARKAT DAN MARTABAT MANUSIA). “WONG JOWO OJO ILANG JAWANE”, PEPATAH JAWA YANG DIUNGKAPKAN BAGI ORANG-ORANG JAWA YANG TELAH LUPA/ MENGHILANGKAN NILAI-NILAI BUDAYA JAWA ATAU JUGA YANG SUDAH TIDAK LAGI PEDULI TERHADAP NILAI-NILAI LUHUR BUDAYA JAWA. BAGAI MANA DENGAN " POLISI ILANG KAMANUNGSANE" (POLISI YANG HILANG KEMANUSIAANYA)? HAKEKAT POLISI ADALAH UNTUK  "NGUWONGKE" (MEMANUSIAKAN MANUSIA). KEBERADAAN POLISI ADALAH UNTUK MENGANGKAT HARKAT DAN  MARTABAT MANUSIA. DENGAN SEGALA FUNGSI, KEWENANGAN DAN BERBAGAI MODEL PEMOLISIANYA INTINYA ADALAH AGAR TERWUJUD DAN TERPELIHARANYA KETERATURAN SOSIAL. </a:t>
            </a:r>
            <a:endParaRPr lang="en-US" sz="1400" b="1" kern="1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5004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12565-08BB-8A31-CFEB-059D99F39B2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527D825-8E99-C66B-D2B8-8AD44E598A76}"/>
              </a:ext>
            </a:extLst>
          </p:cNvPr>
          <p:cNvSpPr txBox="1"/>
          <p:nvPr/>
        </p:nvSpPr>
        <p:spPr>
          <a:xfrm>
            <a:off x="506603" y="418551"/>
            <a:ext cx="5449697" cy="369332"/>
          </a:xfrm>
          <a:prstGeom prst="rect">
            <a:avLst/>
          </a:prstGeom>
          <a:noFill/>
        </p:spPr>
        <p:txBody>
          <a:bodyPr wrap="square">
            <a:spAutoFit/>
          </a:bodyPr>
          <a:lstStyle/>
          <a:p>
            <a:pPr>
              <a:spcAft>
                <a:spcPts val="600"/>
              </a:spcAft>
            </a:pPr>
            <a:r>
              <a:rPr lang="en-US" b="1" kern="100" dirty="0">
                <a:effectLst/>
                <a:latin typeface="Calibri" panose="020F0502020204030204" pitchFamily="34" charset="0"/>
                <a:ea typeface="Calibri" panose="020F0502020204030204" pitchFamily="34" charset="0"/>
                <a:cs typeface="Times New Roman" panose="02020603050405020304" pitchFamily="18" charset="0"/>
              </a:rPr>
              <a:t>POLISI YANG HUMANIS DAPAT DILIHAT DARI: </a:t>
            </a:r>
            <a:endParaRPr lang="en-US" b="1" kern="100" dirty="0">
              <a:latin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7D63079F-A58E-491E-8FC4-6AF3E8A6A09F}"/>
              </a:ext>
            </a:extLst>
          </p:cNvPr>
          <p:cNvSpPr txBox="1"/>
          <p:nvPr/>
        </p:nvSpPr>
        <p:spPr>
          <a:xfrm>
            <a:off x="506603" y="911923"/>
            <a:ext cx="11334877" cy="4201150"/>
          </a:xfrm>
          <a:prstGeom prst="rect">
            <a:avLst/>
          </a:prstGeom>
          <a:noFill/>
        </p:spPr>
        <p:txBody>
          <a:bodyPr wrap="square">
            <a:spAutoFit/>
          </a:bodyPr>
          <a:lstStyle/>
          <a:p>
            <a:pPr marL="342900" indent="-342900">
              <a:spcAft>
                <a:spcPts val="600"/>
              </a:spcAft>
              <a:buAutoNum type="arabicPeriod"/>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BANGUNAN/PERKANTORANNYA DAN LINGKUNGANYA. BANGUNAN/PERKANTORAN DAN LINGKUNGAN KERJA POLISI MERUPAKAN CERMINAN DARI KEBUDAYAAN DARI INSTITUSI. KANTOR POLISI/ LINGKUNGN KERJA POLISI  YANG HUMANIS MEMANG ADA SENTUHAN-SENTUHAN SENI YANG MEMBUAT ORANG NYAMAN, WELCOME SEHINGGA ORANG YANG DATANG KE KANTOR POLISI MERASA AMAN DAN NYAMAN. TENTU SAJA DIDUKUNG DENGAN KEBERSIHAN, KERAPIHAN DAN KEASRIAN ALAM SEKITAR JUGA MENJADI PENDUKUNG KEHANGATAN DAN KEDEKATAN POLISI DENGAN MASYARAKAT. HIASAN, TULISAN, WARNA DAN SEBAGAINYA JUGA MENCERMINKAN NUANSA YANG MENYEJUKAN HATI.</a:t>
            </a:r>
          </a:p>
          <a:p>
            <a:pPr marL="342900" indent="-342900">
              <a:spcAft>
                <a:spcPts val="600"/>
              </a:spcAft>
              <a:buAutoNum type="arabicPeriod"/>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PEMIMPIN DAN KEPEMIMPINANYA. PEMIMPIN DENGAN KEPEMIMPINANYA AKAN SANGAT MEMPENGARUHI PERILAKU ORGANISASI. KEBIJAKAN-KEBIJAKAN YANG DIAMBIL. OLEH PEMIMPIN AKAN MENJADI ACUAN/ PEDOMAN BAGI ANAK BUAHNYA. DAN PADA LEVEL PELAKSANA AKAN MENJABARKANYA LAGI DALAM BENTUK KESEPAKATAN-KESEPAKATAN DIANTARA MEREKA UNTUK MENGIMPLEMENTASIKANYA. </a:t>
            </a:r>
          </a:p>
          <a:p>
            <a:pPr marL="342900" indent="-342900">
              <a:spcAft>
                <a:spcPts val="600"/>
              </a:spcAft>
              <a:buAutoNum type="arabicPeriod"/>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POLA-POLA PEMOLISIANYA. POLA-POLA PEMOLISAN INI MERUPAKAN MODEL IMPLEMENTASI DARI KEBIJAKAN-KEBIJAKAN PIMPINANYA ATAU BISA JUGA DIKATAKAN SEBAGAI BUDAYA YANG AKTUAL. PADA INSTITUSI KEPOLISIAN YANG HUMANIS YANG AKTUAL INI BISA SAMA/ TIDAK TERJADI GAP YANG DALAM DENGAN YANG IDEAL.</a:t>
            </a:r>
          </a:p>
          <a:p>
            <a:pPr>
              <a:spcAft>
                <a:spcPts val="60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PIKIRAN, PERKATAAN DAN PERBUATAN MENJADI FRAME BAGI POLISI YANG HUMANIS. KEWENANGAN-KEWENANGAN POLISI DALAM MENEGAKKAN HUKUM DAN UPAYA PAKSA SEKALIPUN JUGA DEMI MANUSIA/ PERLINDUNGAN PADA MANUSIA-MANUSIA YANG PRODUKTIF. TINDAKAN-TINDAKAN TEGAS DAN UPAYA PAKSA DIKENAKAN PADA TINDAKAN-TINDAKAN YANG KONTRA PRODUKTIF. POLISI YANG HUMANIS DITUNJUKAN DARI PEMOLISIANYA YANG MENGUPAYAKAN PADA: SUPREMASI HUKUM, MEMBERIKAN JAMINAN DAN PERLINDUNGAN HAM, TANSPARAN, AKUNTABEL, BERORIENTASI PADA UPAYA-UPAYA PENINGKATAN KUALITAS HIDUP MASYARAKAT DAN ADANYA PENGAWASAN SERTA PEMBATASAN KEWENANGAN KEPOLISIANNYA. POLISI IKON KEAMANAN DAN RASA AMAN YANG SEMUANYA BAGI MEMANUSIAKAN MANUSIA. POLISI TIDAK BOLEH KEHILANGAN KEMANUSIAANYA.</a:t>
            </a:r>
          </a:p>
        </p:txBody>
      </p:sp>
      <p:sp>
        <p:nvSpPr>
          <p:cNvPr id="4" name="TextBox 3">
            <a:extLst>
              <a:ext uri="{FF2B5EF4-FFF2-40B4-BE49-F238E27FC236}">
                <a16:creationId xmlns:a16="http://schemas.microsoft.com/office/drawing/2014/main" id="{279F85A1-5ED3-161C-CF69-597C6226406D}"/>
              </a:ext>
            </a:extLst>
          </p:cNvPr>
          <p:cNvSpPr txBox="1"/>
          <p:nvPr/>
        </p:nvSpPr>
        <p:spPr>
          <a:xfrm>
            <a:off x="506603" y="5184709"/>
            <a:ext cx="10948797" cy="523220"/>
          </a:xfrm>
          <a:prstGeom prst="rect">
            <a:avLst/>
          </a:prstGeom>
          <a:noFill/>
        </p:spPr>
        <p:txBody>
          <a:bodyPr wrap="square">
            <a:spAutoFit/>
          </a:bodyPr>
          <a:lstStyle/>
          <a:p>
            <a:pPr>
              <a:spcAft>
                <a:spcPts val="60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KARAKTER POLISI SEBAGAI PENOLONG, PELAYAN, PELINDUNG, PENGAYOM DAN PENEGAK HUKUM MAUPUN KEADILAN DALAM PEMOLISIANNYA MAKA DITUNTUT : PROFESIONAL, CERDAS, BERMORAL DAN MODERN </a:t>
            </a:r>
          </a:p>
        </p:txBody>
      </p:sp>
      <p:sp>
        <p:nvSpPr>
          <p:cNvPr id="9" name="TextBox 8">
            <a:extLst>
              <a:ext uri="{FF2B5EF4-FFF2-40B4-BE49-F238E27FC236}">
                <a16:creationId xmlns:a16="http://schemas.microsoft.com/office/drawing/2014/main" id="{83DF831F-4995-749B-0D8B-9159DC757CF4}"/>
              </a:ext>
            </a:extLst>
          </p:cNvPr>
          <p:cNvSpPr txBox="1"/>
          <p:nvPr/>
        </p:nvSpPr>
        <p:spPr>
          <a:xfrm>
            <a:off x="621601" y="5782042"/>
            <a:ext cx="10948797" cy="523220"/>
          </a:xfrm>
          <a:prstGeom prst="rect">
            <a:avLst/>
          </a:prstGeom>
          <a:noFill/>
        </p:spPr>
        <p:txBody>
          <a:bodyPr wrap="square">
            <a:spAutoFit/>
          </a:bodyPr>
          <a:lstStyle/>
          <a:p>
            <a:pPr>
              <a:spcAft>
                <a:spcPts val="60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PENGEMBANGAN LEMDIKLAT POLRI YANG BERBASIS PADA KEUTAMAANNYA MAKA SECARA DINAMIS DILAKUKAN MELALUI : DIALOG PERADABAN YANG PENDIDIKANNYA : TEGAS, DISIPLIN, VISIONER DAN HUMANIS</a:t>
            </a:r>
          </a:p>
        </p:txBody>
      </p:sp>
    </p:spTree>
    <p:extLst>
      <p:ext uri="{BB962C8B-B14F-4D97-AF65-F5344CB8AC3E}">
        <p14:creationId xmlns:p14="http://schemas.microsoft.com/office/powerpoint/2010/main" val="3325299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B7D47-C428-5FF8-8642-CC494BE2E71D}"/>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748A9791-A7AD-679F-77E4-4B78EF45C5AA}"/>
              </a:ext>
            </a:extLst>
          </p:cNvPr>
          <p:cNvSpPr txBox="1"/>
          <p:nvPr/>
        </p:nvSpPr>
        <p:spPr>
          <a:xfrm>
            <a:off x="473719" y="234684"/>
            <a:ext cx="10392347" cy="923330"/>
          </a:xfrm>
          <a:prstGeom prst="rect">
            <a:avLst/>
          </a:prstGeom>
          <a:noFill/>
        </p:spPr>
        <p:txBody>
          <a:bodyPr wrap="square">
            <a:spAutoFit/>
          </a:bodyPr>
          <a:lstStyle/>
          <a:p>
            <a:pPr>
              <a:spcAft>
                <a:spcPts val="1000"/>
              </a:spcAft>
            </a:pPr>
            <a:r>
              <a:rPr lang="en-US"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rPr>
              <a:t>PENDIDIKAN BUDAYA DAN KARAKTER BANGSA YANG DIBUAT OLEH DIKNAS, YANG MENJADI ACUAN SELURUH TINGKAT PENDIDIKAN DI INDONESIA HARUS MENYISIPKAN PENDIDIKAN BERKARAKTER TERSEBUT DALAM PROSES PENDIDIKANNYA.  18 NILAI-NILAI DALAM PENDIDIKAN KARAKTER MENURUT DIKNAS ADALAH:</a:t>
            </a:r>
            <a:endParaRPr lang="en-ID"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Rectangle: Rounded Corners 32">
            <a:extLst>
              <a:ext uri="{FF2B5EF4-FFF2-40B4-BE49-F238E27FC236}">
                <a16:creationId xmlns:a16="http://schemas.microsoft.com/office/drawing/2014/main" id="{EA0C5F29-F834-ACCD-90F0-57AB75A67CE9}"/>
              </a:ext>
            </a:extLst>
          </p:cNvPr>
          <p:cNvSpPr/>
          <p:nvPr/>
        </p:nvSpPr>
        <p:spPr>
          <a:xfrm>
            <a:off x="381218" y="1158014"/>
            <a:ext cx="3364992" cy="1153677"/>
          </a:xfrm>
          <a:prstGeom prst="roundRect">
            <a:avLst>
              <a:gd name="adj" fmla="val 8396"/>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tabLst>
                <a:tab pos="265113" algn="l"/>
              </a:tabLst>
            </a:pPr>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	RELIGIUS</a:t>
            </a:r>
          </a:p>
          <a:p>
            <a:pPr marL="265113" indent="-265113"/>
            <a:r>
              <a:rPr lang="en-US"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05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SIKAP DAN PERILAKU YANG PATUH DALAM MELAKSANAKAN AJARAN AGAMA YANG DIANUTNYA, TOLERAN TERHADAP PELAKSANAAN IBADAH AGAMA LAIN, DAN HIDUP RUKUN DENGAN PEMELUK AGAMA LAIN.</a:t>
            </a:r>
            <a:endParaRPr lang="en-US"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Rectangle: Rounded Corners 33">
            <a:extLst>
              <a:ext uri="{FF2B5EF4-FFF2-40B4-BE49-F238E27FC236}">
                <a16:creationId xmlns:a16="http://schemas.microsoft.com/office/drawing/2014/main" id="{57A6C8D8-48B3-E802-9268-1DBDD6C3013D}"/>
              </a:ext>
            </a:extLst>
          </p:cNvPr>
          <p:cNvSpPr/>
          <p:nvPr/>
        </p:nvSpPr>
        <p:spPr>
          <a:xfrm>
            <a:off x="381218" y="2329352"/>
            <a:ext cx="3364992" cy="830997"/>
          </a:xfrm>
          <a:prstGeom prst="roundRect">
            <a:avLst>
              <a:gd name="adj" fmla="val 8396"/>
            </a:avLst>
          </a:prstGeom>
          <a:solidFill>
            <a:schemeClr val="accent6">
              <a:lumMod val="75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tabLst>
                <a:tab pos="265113" algn="l"/>
              </a:tabLst>
            </a:pPr>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	JUJUR</a:t>
            </a:r>
          </a:p>
          <a:p>
            <a:pPr marL="265113"/>
            <a:r>
              <a:rPr lang="en-US" sz="105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PERILAKU YANG DIDASARKAN PADA UPAYA MENJADIKAN DIRINYA SEBAGAI ORANG YANG SELALU DAPAT DIPERCAYA DALAM PERKATAAN, TINDAKAN, DAN PEKERJAAN.</a:t>
            </a:r>
            <a:endParaRPr lang="en-US"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Rectangle: Rounded Corners 34">
            <a:extLst>
              <a:ext uri="{FF2B5EF4-FFF2-40B4-BE49-F238E27FC236}">
                <a16:creationId xmlns:a16="http://schemas.microsoft.com/office/drawing/2014/main" id="{075686AF-34BD-51C4-F005-B3CC6CDAF9F5}"/>
              </a:ext>
            </a:extLst>
          </p:cNvPr>
          <p:cNvSpPr/>
          <p:nvPr/>
        </p:nvSpPr>
        <p:spPr>
          <a:xfrm>
            <a:off x="381218" y="3179238"/>
            <a:ext cx="3364992" cy="903543"/>
          </a:xfrm>
          <a:prstGeom prst="roundRect">
            <a:avLst>
              <a:gd name="adj" fmla="val 8396"/>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tabLst>
                <a:tab pos="265113" algn="l"/>
              </a:tabLst>
            </a:pPr>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	TOLERANSI</a:t>
            </a:r>
          </a:p>
          <a:p>
            <a:pPr marL="265113" indent="-265113"/>
            <a:r>
              <a:rPr lang="en-US"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05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SIKAP DAN TINDAKAN YANG MENGHARGAI PERBEDAAN AGAMA, SUKU, ETNIS, PENDAPAT, SIKAP, DAN TINDAKAN ORANG LAIN YANG BERBEDA DARI DIRINYA.</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Rectangle: Rounded Corners 35">
            <a:extLst>
              <a:ext uri="{FF2B5EF4-FFF2-40B4-BE49-F238E27FC236}">
                <a16:creationId xmlns:a16="http://schemas.microsoft.com/office/drawing/2014/main" id="{3B589444-04E5-E2D8-8C15-CBD8ECA3E6E9}"/>
              </a:ext>
            </a:extLst>
          </p:cNvPr>
          <p:cNvSpPr/>
          <p:nvPr/>
        </p:nvSpPr>
        <p:spPr>
          <a:xfrm>
            <a:off x="381218" y="4097333"/>
            <a:ext cx="3364992" cy="765011"/>
          </a:xfrm>
          <a:prstGeom prst="roundRect">
            <a:avLst>
              <a:gd name="adj" fmla="val 8396"/>
            </a:avLst>
          </a:prstGeom>
          <a:solidFill>
            <a:schemeClr val="accent6">
              <a:lumMod val="75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tabLst>
                <a:tab pos="265113" algn="l"/>
              </a:tabLst>
            </a:pPr>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	DISIPLIN</a:t>
            </a:r>
          </a:p>
          <a:p>
            <a:pPr marL="265113"/>
            <a:r>
              <a:rPr lang="sv-SE" sz="105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TINDAKAN YANG MENUNJUKKAN PERILAKU TERTIB DAN PATUH PADA BERBAGAI KETENTUAN DAN PERATURAN</a:t>
            </a:r>
            <a:r>
              <a:rPr lang="sv-SE" sz="105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Rectangle: Rounded Corners 36">
            <a:extLst>
              <a:ext uri="{FF2B5EF4-FFF2-40B4-BE49-F238E27FC236}">
                <a16:creationId xmlns:a16="http://schemas.microsoft.com/office/drawing/2014/main" id="{4D889A5E-FCF6-805E-6F95-3072A311E1FE}"/>
              </a:ext>
            </a:extLst>
          </p:cNvPr>
          <p:cNvSpPr/>
          <p:nvPr/>
        </p:nvSpPr>
        <p:spPr>
          <a:xfrm>
            <a:off x="381218" y="4878413"/>
            <a:ext cx="3364992" cy="765011"/>
          </a:xfrm>
          <a:prstGeom prst="roundRect">
            <a:avLst>
              <a:gd name="adj" fmla="val 8396"/>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tabLst>
                <a:tab pos="265113" algn="l"/>
              </a:tabLst>
            </a:pPr>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5.	KERJA KERAS</a:t>
            </a:r>
          </a:p>
          <a:p>
            <a:pPr marL="265113" indent="-265113"/>
            <a:r>
              <a:rPr lang="en-US"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sv-SE" sz="105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TINDAKAN YANG MENUNJUKKAN PERILAKU TERTIB DAN PATUH PADA BERBAGAI KETENTUAN DAN PERATURAN</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Rectangle: Rounded Corners 37">
            <a:extLst>
              <a:ext uri="{FF2B5EF4-FFF2-40B4-BE49-F238E27FC236}">
                <a16:creationId xmlns:a16="http://schemas.microsoft.com/office/drawing/2014/main" id="{A2D4B59A-5BE4-2D2A-69AD-A388D389CD8B}"/>
              </a:ext>
            </a:extLst>
          </p:cNvPr>
          <p:cNvSpPr/>
          <p:nvPr/>
        </p:nvSpPr>
        <p:spPr>
          <a:xfrm>
            <a:off x="381218" y="5687451"/>
            <a:ext cx="3364992" cy="883031"/>
          </a:xfrm>
          <a:prstGeom prst="roundRect">
            <a:avLst>
              <a:gd name="adj" fmla="val 8396"/>
            </a:avLst>
          </a:prstGeom>
          <a:solidFill>
            <a:schemeClr val="accent6">
              <a:lumMod val="75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tabLst>
                <a:tab pos="265113" algn="l"/>
              </a:tabLst>
            </a:pPr>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6.	KREATIF</a:t>
            </a:r>
          </a:p>
          <a:p>
            <a:pPr marL="265113"/>
            <a:r>
              <a:rPr lang="sv-SE" sz="105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BERPIKIR DAN MELAKUKAN SESUATU UNTUK MENGHASILKAN CARA ATAU HASIL BARU DARI SESUATU YANG TELAH DIMILIKI.</a:t>
            </a:r>
            <a:endPar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4" name="Rectangle: Rounded Corners 53">
            <a:extLst>
              <a:ext uri="{FF2B5EF4-FFF2-40B4-BE49-F238E27FC236}">
                <a16:creationId xmlns:a16="http://schemas.microsoft.com/office/drawing/2014/main" id="{E3AF3755-08CD-776D-F3F1-E7D8EBC3B70F}"/>
              </a:ext>
            </a:extLst>
          </p:cNvPr>
          <p:cNvSpPr/>
          <p:nvPr/>
        </p:nvSpPr>
        <p:spPr>
          <a:xfrm>
            <a:off x="3854809" y="1158014"/>
            <a:ext cx="3630168" cy="1153677"/>
          </a:xfrm>
          <a:prstGeom prst="roundRect">
            <a:avLst>
              <a:gd name="adj" fmla="val 8396"/>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tabLst>
                <a:tab pos="265113" algn="l"/>
              </a:tabLst>
            </a:pPr>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7.	MANDIRI</a:t>
            </a:r>
          </a:p>
          <a:p>
            <a:pPr marL="265113" indent="-265113"/>
            <a:r>
              <a:rPr lang="en-US"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05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SIKAP DAN PERILAKU YANG TIDAK MUDAH TERGANTUNG PADA ORANG LAIN DALAM MENYELESAIKAN TUGAS-TUGAS.</a:t>
            </a:r>
            <a:endParaRPr lang="en-US"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 name="Rectangle: Rounded Corners 54">
            <a:extLst>
              <a:ext uri="{FF2B5EF4-FFF2-40B4-BE49-F238E27FC236}">
                <a16:creationId xmlns:a16="http://schemas.microsoft.com/office/drawing/2014/main" id="{8A63636B-DEE8-E878-5CC5-7195668D71D7}"/>
              </a:ext>
            </a:extLst>
          </p:cNvPr>
          <p:cNvSpPr/>
          <p:nvPr/>
        </p:nvSpPr>
        <p:spPr>
          <a:xfrm>
            <a:off x="3854809" y="2329352"/>
            <a:ext cx="3630168" cy="830997"/>
          </a:xfrm>
          <a:prstGeom prst="roundRect">
            <a:avLst>
              <a:gd name="adj" fmla="val 8396"/>
            </a:avLst>
          </a:prstGeom>
          <a:solidFill>
            <a:schemeClr val="accent6">
              <a:lumMod val="75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tabLst>
                <a:tab pos="265113" algn="l"/>
              </a:tabLst>
            </a:pPr>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8.	DEMOKRATIS</a:t>
            </a:r>
          </a:p>
          <a:p>
            <a:pPr marL="265113"/>
            <a:r>
              <a:rPr lang="en-US" sz="105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CARA BERFIKIR, BERSIKAP, DAN BERTINDAK YANG MENILAI SAMA HAK DAN KEWAJIBAN DIRINYA DAN ORANG LAIN.</a:t>
            </a:r>
            <a:endParaRPr lang="en-US"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6" name="Rectangle: Rounded Corners 55">
            <a:extLst>
              <a:ext uri="{FF2B5EF4-FFF2-40B4-BE49-F238E27FC236}">
                <a16:creationId xmlns:a16="http://schemas.microsoft.com/office/drawing/2014/main" id="{73F10F27-25AB-EDD9-F55D-07E1D27E3676}"/>
              </a:ext>
            </a:extLst>
          </p:cNvPr>
          <p:cNvSpPr/>
          <p:nvPr/>
        </p:nvSpPr>
        <p:spPr>
          <a:xfrm>
            <a:off x="3854809" y="3179238"/>
            <a:ext cx="3630168" cy="903543"/>
          </a:xfrm>
          <a:prstGeom prst="roundRect">
            <a:avLst>
              <a:gd name="adj" fmla="val 8396"/>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tabLst>
                <a:tab pos="265113" algn="l"/>
              </a:tabLst>
            </a:pPr>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9.	RASA INGIN TAHU</a:t>
            </a:r>
          </a:p>
          <a:p>
            <a:pPr marL="265113" indent="-265113"/>
            <a:r>
              <a:rPr lang="en-US"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05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SIKAP DAN TINDAKAN YANG SELALU BERUPAYA UNTUK MENGETAHUI LEBIH MENDALAM DAN MELUAS DARI SESUATU YANG DIPELAJARINYA, DILIHAT, DAN DIDENGAR.</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7" name="Rectangle: Rounded Corners 56">
            <a:extLst>
              <a:ext uri="{FF2B5EF4-FFF2-40B4-BE49-F238E27FC236}">
                <a16:creationId xmlns:a16="http://schemas.microsoft.com/office/drawing/2014/main" id="{D3333960-93A3-F634-1EEC-38CC38978B3F}"/>
              </a:ext>
            </a:extLst>
          </p:cNvPr>
          <p:cNvSpPr/>
          <p:nvPr/>
        </p:nvSpPr>
        <p:spPr>
          <a:xfrm>
            <a:off x="3854809" y="4097333"/>
            <a:ext cx="3630168" cy="765011"/>
          </a:xfrm>
          <a:prstGeom prst="roundRect">
            <a:avLst>
              <a:gd name="adj" fmla="val 8396"/>
            </a:avLst>
          </a:prstGeom>
          <a:solidFill>
            <a:schemeClr val="accent6">
              <a:lumMod val="75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tabLst>
                <a:tab pos="265113" algn="l"/>
              </a:tabLst>
            </a:pPr>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	SEMANGAT KEBANGSAAN</a:t>
            </a:r>
          </a:p>
          <a:p>
            <a:pPr marL="265113"/>
            <a:r>
              <a:rPr lang="sv-SE" sz="105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CARA BERPIKIR, BERTINDAK, DAN BERWAWASAN YANG MENEMPATKAN KEPENTINGAN BANGSA DAN NEGARA DI ATAS KEPENTINGAN DIRI DAN KELOMPOKNYA.</a:t>
            </a:r>
            <a:endPar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 name="Rectangle: Rounded Corners 57">
            <a:extLst>
              <a:ext uri="{FF2B5EF4-FFF2-40B4-BE49-F238E27FC236}">
                <a16:creationId xmlns:a16="http://schemas.microsoft.com/office/drawing/2014/main" id="{28CC0FF0-A512-7CD1-6891-BCBA7CF34561}"/>
              </a:ext>
            </a:extLst>
          </p:cNvPr>
          <p:cNvSpPr/>
          <p:nvPr/>
        </p:nvSpPr>
        <p:spPr>
          <a:xfrm>
            <a:off x="3854809" y="4878413"/>
            <a:ext cx="3630168" cy="765011"/>
          </a:xfrm>
          <a:prstGeom prst="roundRect">
            <a:avLst>
              <a:gd name="adj" fmla="val 8396"/>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tabLst>
                <a:tab pos="265113" algn="l"/>
              </a:tabLst>
            </a:pPr>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11.	CINTA TANAH AIR</a:t>
            </a:r>
          </a:p>
          <a:p>
            <a:pPr marL="265113" indent="-265113"/>
            <a:r>
              <a:rPr lang="en-US"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sv-SE" sz="105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CARA BERPIKIR, BERTINDAK, DAN BERWAWASAN YANG MENEMPATKAN KEPENTINGAN BANGSA DAN NEGARA DI ATAS KEPENTINGAN DIRI DAN KELOMPOKNYA.</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9" name="Rectangle: Rounded Corners 58">
            <a:extLst>
              <a:ext uri="{FF2B5EF4-FFF2-40B4-BE49-F238E27FC236}">
                <a16:creationId xmlns:a16="http://schemas.microsoft.com/office/drawing/2014/main" id="{D68708E1-ECE4-9414-E7BE-C3070BF44545}"/>
              </a:ext>
            </a:extLst>
          </p:cNvPr>
          <p:cNvSpPr/>
          <p:nvPr/>
        </p:nvSpPr>
        <p:spPr>
          <a:xfrm>
            <a:off x="3854809" y="5687451"/>
            <a:ext cx="3630168" cy="883031"/>
          </a:xfrm>
          <a:prstGeom prst="roundRect">
            <a:avLst>
              <a:gd name="adj" fmla="val 8396"/>
            </a:avLst>
          </a:prstGeom>
          <a:solidFill>
            <a:schemeClr val="accent6">
              <a:lumMod val="75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tabLst>
                <a:tab pos="265113" algn="l"/>
              </a:tabLst>
            </a:pPr>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12.	MENGHARGAI PRESTASI</a:t>
            </a:r>
          </a:p>
          <a:p>
            <a:pPr marL="265113"/>
            <a:r>
              <a:rPr lang="sv-SE" sz="105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UNTUK MENGHASILKAN SESUATU YANG BERGUNA BAGI MASYARAKAT, DAN MENGAKUI, SERTA MENGHORMATI KEBERHASILAN ORANG LAIN.</a:t>
            </a:r>
            <a:endPar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7" name="Rectangle: Rounded Corners 66">
            <a:extLst>
              <a:ext uri="{FF2B5EF4-FFF2-40B4-BE49-F238E27FC236}">
                <a16:creationId xmlns:a16="http://schemas.microsoft.com/office/drawing/2014/main" id="{5C106B1A-07BA-F22E-2B87-72FC6AF53815}"/>
              </a:ext>
            </a:extLst>
          </p:cNvPr>
          <p:cNvSpPr/>
          <p:nvPr/>
        </p:nvSpPr>
        <p:spPr>
          <a:xfrm>
            <a:off x="7593576" y="1158014"/>
            <a:ext cx="4425599" cy="1153677"/>
          </a:xfrm>
          <a:prstGeom prst="roundRect">
            <a:avLst>
              <a:gd name="adj" fmla="val 8396"/>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tabLst>
                <a:tab pos="265113" algn="l"/>
              </a:tabLst>
            </a:pPr>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13.	BERSAHABAT/KOMUNIKATIF</a:t>
            </a:r>
          </a:p>
          <a:p>
            <a:pPr marL="265113" indent="-265113"/>
            <a:r>
              <a:rPr lang="en-US"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05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SIKAP DAN TINDAKAN YANG MENDORONG DIRINYA UNTUK MENGHASILKAN SESUATU YANG BERGUNA BAGI MASYARAKAT, DAN MENGAKUI, SERTA MENGHORMATI KEBERHASILAN ORANG LAIN.</a:t>
            </a:r>
          </a:p>
        </p:txBody>
      </p:sp>
      <p:sp>
        <p:nvSpPr>
          <p:cNvPr id="68" name="Rectangle: Rounded Corners 67">
            <a:extLst>
              <a:ext uri="{FF2B5EF4-FFF2-40B4-BE49-F238E27FC236}">
                <a16:creationId xmlns:a16="http://schemas.microsoft.com/office/drawing/2014/main" id="{11866B6D-BE00-6828-D976-0524CC42BE26}"/>
              </a:ext>
            </a:extLst>
          </p:cNvPr>
          <p:cNvSpPr/>
          <p:nvPr/>
        </p:nvSpPr>
        <p:spPr>
          <a:xfrm>
            <a:off x="7593576" y="2329352"/>
            <a:ext cx="4425599" cy="830997"/>
          </a:xfrm>
          <a:prstGeom prst="roundRect">
            <a:avLst>
              <a:gd name="adj" fmla="val 8396"/>
            </a:avLst>
          </a:prstGeom>
          <a:solidFill>
            <a:schemeClr val="accent6">
              <a:lumMod val="75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tabLst>
                <a:tab pos="265113" algn="l"/>
              </a:tabLst>
            </a:pPr>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14.	CINTA DAMAI</a:t>
            </a:r>
          </a:p>
          <a:p>
            <a:pPr marL="265113"/>
            <a:r>
              <a:rPr lang="en-US" sz="105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SIKAP DAN TINDAKAN YANG MENDORONG DIRINYA UNTUK MENGHASILKAN SESUATU YANG BERGUNA BAGI MASYARAKAT, DAN MENGAKUI, SERTA MENGHORMATI KEBERHASILAN ORANG LAIN</a:t>
            </a:r>
            <a:endParaRPr lang="en-US"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9" name="Rectangle: Rounded Corners 68">
            <a:extLst>
              <a:ext uri="{FF2B5EF4-FFF2-40B4-BE49-F238E27FC236}">
                <a16:creationId xmlns:a16="http://schemas.microsoft.com/office/drawing/2014/main" id="{63B5E4B3-1480-9D58-0C4D-E552D5F1705E}"/>
              </a:ext>
            </a:extLst>
          </p:cNvPr>
          <p:cNvSpPr/>
          <p:nvPr/>
        </p:nvSpPr>
        <p:spPr>
          <a:xfrm>
            <a:off x="7593576" y="3179238"/>
            <a:ext cx="4425599" cy="903543"/>
          </a:xfrm>
          <a:prstGeom prst="roundRect">
            <a:avLst>
              <a:gd name="adj" fmla="val 8396"/>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tabLst>
                <a:tab pos="265113" algn="l"/>
              </a:tabLst>
            </a:pPr>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15.	GEMAR MEMBACA</a:t>
            </a:r>
          </a:p>
          <a:p>
            <a:pPr marL="265113" indent="-265113"/>
            <a:r>
              <a:rPr lang="en-US"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05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KEBIASAAN MENYEDIAKAN WAKTU UNTUK MEMBACA BERBAGAI BACAAN YANG MEMBERIKAN KEBAJIKAN BAGI DIRINYA.</a:t>
            </a:r>
          </a:p>
        </p:txBody>
      </p:sp>
      <p:sp>
        <p:nvSpPr>
          <p:cNvPr id="70" name="Rectangle: Rounded Corners 69">
            <a:extLst>
              <a:ext uri="{FF2B5EF4-FFF2-40B4-BE49-F238E27FC236}">
                <a16:creationId xmlns:a16="http://schemas.microsoft.com/office/drawing/2014/main" id="{19F88FE2-94A1-86B6-FD1C-5443F33CA6E4}"/>
              </a:ext>
            </a:extLst>
          </p:cNvPr>
          <p:cNvSpPr/>
          <p:nvPr/>
        </p:nvSpPr>
        <p:spPr>
          <a:xfrm>
            <a:off x="7593576" y="4097333"/>
            <a:ext cx="4425599" cy="765011"/>
          </a:xfrm>
          <a:prstGeom prst="roundRect">
            <a:avLst>
              <a:gd name="adj" fmla="val 8396"/>
            </a:avLst>
          </a:prstGeom>
          <a:solidFill>
            <a:schemeClr val="accent6">
              <a:lumMod val="75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tabLst>
                <a:tab pos="265113" algn="l"/>
              </a:tabLst>
            </a:pPr>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16.	PEDULI LINGKUNGAN</a:t>
            </a:r>
          </a:p>
          <a:p>
            <a:pPr marL="265113"/>
            <a:r>
              <a:rPr lang="sv-SE" sz="105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SIKAP DAN TINDAKAN YANG SELALU BERUPAYA MENCEGAH KERUSAKAN PADA LINGKUNGAN ALAM DI SEKITARNYA, DAN MENGEMBANGKAN UPAYA-UPAYA UNTUK MEMPERBAIKI KERUSAKAN ALAM YANG SUDAH </a:t>
            </a:r>
            <a:endPar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1" name="Rectangle: Rounded Corners 70">
            <a:extLst>
              <a:ext uri="{FF2B5EF4-FFF2-40B4-BE49-F238E27FC236}">
                <a16:creationId xmlns:a16="http://schemas.microsoft.com/office/drawing/2014/main" id="{DEE0ADD0-EC58-E81E-60BD-C6D6B3EBA64C}"/>
              </a:ext>
            </a:extLst>
          </p:cNvPr>
          <p:cNvSpPr/>
          <p:nvPr/>
        </p:nvSpPr>
        <p:spPr>
          <a:xfrm>
            <a:off x="7593576" y="4878413"/>
            <a:ext cx="4425599" cy="765011"/>
          </a:xfrm>
          <a:prstGeom prst="roundRect">
            <a:avLst>
              <a:gd name="adj" fmla="val 8396"/>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tabLst>
                <a:tab pos="265113" algn="l"/>
              </a:tabLst>
            </a:pPr>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17.	PEDULI SOSIAL</a:t>
            </a:r>
          </a:p>
          <a:p>
            <a:pPr marL="265113" indent="-265113"/>
            <a:r>
              <a:rPr lang="en-US"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sv-SE" sz="105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SIKAP DAN TINDAKAN YANG SELALU INGIN MEMBERI BANTUAN PADA ORANG LAIN DAN MASYARAKAT YANG MEMBUTUHKAN.</a:t>
            </a:r>
            <a:endParaRPr lang="en-US" sz="11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2" name="Rectangle: Rounded Corners 71">
            <a:extLst>
              <a:ext uri="{FF2B5EF4-FFF2-40B4-BE49-F238E27FC236}">
                <a16:creationId xmlns:a16="http://schemas.microsoft.com/office/drawing/2014/main" id="{5AF5C77C-AD97-6F69-44B0-27CB2DCCE697}"/>
              </a:ext>
            </a:extLst>
          </p:cNvPr>
          <p:cNvSpPr/>
          <p:nvPr/>
        </p:nvSpPr>
        <p:spPr>
          <a:xfrm>
            <a:off x="7593576" y="5687451"/>
            <a:ext cx="4425599" cy="883031"/>
          </a:xfrm>
          <a:prstGeom prst="roundRect">
            <a:avLst>
              <a:gd name="adj" fmla="val 8396"/>
            </a:avLst>
          </a:prstGeom>
          <a:solidFill>
            <a:schemeClr val="accent6">
              <a:lumMod val="75000"/>
            </a:schemeClr>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tabLst>
                <a:tab pos="265113" algn="l"/>
              </a:tabLst>
            </a:pPr>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18.	TANGGUNG JAWAB</a:t>
            </a:r>
          </a:p>
          <a:p>
            <a:pPr marL="265113"/>
            <a:r>
              <a:rPr lang="sv-SE" sz="105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SIKAP DAN PERILAKU SESEORANG UNTUK MELAKSANAKAN TUGAS DAN KEWAJIBANNYA, YANG SEHARUSNYA DIA LAKUKAN, TERHADAP DIRI SENDIRI, MASYARAKAT, LINGKUNGAN (ALAM, SOSIAL DAN BUDAYA), NEGARA DAN TUHAN YANG MAHA ESA.</a:t>
            </a:r>
            <a:endParaRPr lang="en-US" sz="1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82" name="Group 81">
            <a:extLst>
              <a:ext uri="{FF2B5EF4-FFF2-40B4-BE49-F238E27FC236}">
                <a16:creationId xmlns:a16="http://schemas.microsoft.com/office/drawing/2014/main" id="{A6878017-21E7-A1E3-492F-84CC312DBA89}"/>
              </a:ext>
            </a:extLst>
          </p:cNvPr>
          <p:cNvGrpSpPr/>
          <p:nvPr/>
        </p:nvGrpSpPr>
        <p:grpSpPr>
          <a:xfrm>
            <a:off x="11010533" y="275862"/>
            <a:ext cx="893797" cy="479796"/>
            <a:chOff x="3505200" y="902285"/>
            <a:chExt cx="3451535" cy="1852809"/>
          </a:xfrm>
        </p:grpSpPr>
        <p:pic>
          <p:nvPicPr>
            <p:cNvPr id="83" name="Picture 82">
              <a:extLst>
                <a:ext uri="{FF2B5EF4-FFF2-40B4-BE49-F238E27FC236}">
                  <a16:creationId xmlns:a16="http://schemas.microsoft.com/office/drawing/2014/main" id="{EC5474B2-13FF-1B92-135A-EAE878FC525F}"/>
                </a:ext>
              </a:extLst>
            </p:cNvPr>
            <p:cNvPicPr>
              <a:picLocks noChangeAspect="1"/>
            </p:cNvPicPr>
            <p:nvPr/>
          </p:nvPicPr>
          <p:blipFill>
            <a:blip r:embed="rId3"/>
            <a:srcRect/>
            <a:stretch/>
          </p:blipFill>
          <p:spPr>
            <a:xfrm>
              <a:off x="5426869" y="955250"/>
              <a:ext cx="1529866" cy="1799844"/>
            </a:xfrm>
            <a:prstGeom prst="rect">
              <a:avLst/>
            </a:prstGeom>
          </p:spPr>
        </p:pic>
        <p:pic>
          <p:nvPicPr>
            <p:cNvPr id="84" name="Picture 83">
              <a:extLst>
                <a:ext uri="{FF2B5EF4-FFF2-40B4-BE49-F238E27FC236}">
                  <a16:creationId xmlns:a16="http://schemas.microsoft.com/office/drawing/2014/main" id="{F62B8C91-88A8-F0F5-7285-814F7FA014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902285"/>
              <a:ext cx="1737009" cy="1778508"/>
            </a:xfrm>
            <a:prstGeom prst="rect">
              <a:avLst/>
            </a:prstGeom>
          </p:spPr>
        </p:pic>
      </p:grpSp>
    </p:spTree>
    <p:extLst>
      <p:ext uri="{BB962C8B-B14F-4D97-AF65-F5344CB8AC3E}">
        <p14:creationId xmlns:p14="http://schemas.microsoft.com/office/powerpoint/2010/main" val="667238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4460F6-DF96-BF23-95C3-0CF64C0EF4DF}"/>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329332D-AA34-550F-6CB0-D85D4C0B4F97}"/>
              </a:ext>
            </a:extLst>
          </p:cNvPr>
          <p:cNvSpPr txBox="1"/>
          <p:nvPr/>
        </p:nvSpPr>
        <p:spPr>
          <a:xfrm>
            <a:off x="1674861" y="1460748"/>
            <a:ext cx="9416811" cy="1549783"/>
          </a:xfrm>
          <a:prstGeom prst="rect">
            <a:avLst/>
          </a:prstGeom>
          <a:noFill/>
        </p:spPr>
        <p:txBody>
          <a:bodyPr wrap="square">
            <a:spAutoFit/>
          </a:bodyPr>
          <a:lstStyle/>
          <a:p>
            <a:pPr>
              <a:lnSpc>
                <a:spcPct val="115000"/>
              </a:lnSpc>
              <a:spcAft>
                <a:spcPts val="1000"/>
              </a:spcAft>
            </a:pPr>
            <a:r>
              <a:rPr lang="en-US" sz="2800" b="1"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rPr>
              <a:t>LEMDIKLAT POLRI MERUPAKAN PENDIDIKAN PATRIOTISME YANG MENGAMALKAN PANCASILA DALAM MEMBANGUN KARAKTER BANGSA YANG BERBASIS PADA LITERASI.</a:t>
            </a:r>
            <a:endParaRPr lang="en-ID" sz="2800" b="1"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852D9FB0-9FD4-C62A-7A5D-0B5673EFC750}"/>
              </a:ext>
            </a:extLst>
          </p:cNvPr>
          <p:cNvSpPr txBox="1"/>
          <p:nvPr/>
        </p:nvSpPr>
        <p:spPr>
          <a:xfrm>
            <a:off x="1674861" y="3354257"/>
            <a:ext cx="9416811" cy="2042995"/>
          </a:xfrm>
          <a:prstGeom prst="rect">
            <a:avLst/>
          </a:prstGeom>
          <a:noFill/>
        </p:spPr>
        <p:txBody>
          <a:bodyPr wrap="square">
            <a:spAutoFit/>
          </a:bodyPr>
          <a:lstStyle/>
          <a:p>
            <a:pPr>
              <a:lnSpc>
                <a:spcPct val="115000"/>
              </a:lnSpc>
              <a:spcAft>
                <a:spcPts val="1000"/>
              </a:spcAft>
            </a:pPr>
            <a:r>
              <a:rPr lang="en-US" sz="2800" b="1"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rPr>
              <a:t>REFLEKSI LITERASI DALAM LEMDIKLAT POLRI MUNCUL DALAM: KETEKUNAN, KEBERANIAN, KETULUSHATIAN, IDE-IDE PEMIKIRAN, SEMUANYA DEMI MEMANUSIAKAN MANUSIA SEUTUHNYA ITULAH‎ PATRIOTISMENYA.</a:t>
            </a:r>
            <a:endParaRPr lang="en-ID" sz="2800" b="1"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3B9BFC09-2EEC-D86C-F96A-193ABBDA1B3A}"/>
              </a:ext>
            </a:extLst>
          </p:cNvPr>
          <p:cNvGrpSpPr/>
          <p:nvPr/>
        </p:nvGrpSpPr>
        <p:grpSpPr>
          <a:xfrm>
            <a:off x="11010533" y="275862"/>
            <a:ext cx="893797" cy="479796"/>
            <a:chOff x="3505200" y="902285"/>
            <a:chExt cx="3451535" cy="1852809"/>
          </a:xfrm>
        </p:grpSpPr>
        <p:pic>
          <p:nvPicPr>
            <p:cNvPr id="3" name="Picture 2">
              <a:extLst>
                <a:ext uri="{FF2B5EF4-FFF2-40B4-BE49-F238E27FC236}">
                  <a16:creationId xmlns:a16="http://schemas.microsoft.com/office/drawing/2014/main" id="{D203FE53-9022-4768-360F-9A8197D51A18}"/>
                </a:ext>
              </a:extLst>
            </p:cNvPr>
            <p:cNvPicPr>
              <a:picLocks noChangeAspect="1"/>
            </p:cNvPicPr>
            <p:nvPr/>
          </p:nvPicPr>
          <p:blipFill>
            <a:blip r:embed="rId3"/>
            <a:srcRect/>
            <a:stretch/>
          </p:blipFill>
          <p:spPr>
            <a:xfrm>
              <a:off x="5426869" y="955250"/>
              <a:ext cx="1529866" cy="1799844"/>
            </a:xfrm>
            <a:prstGeom prst="rect">
              <a:avLst/>
            </a:prstGeom>
          </p:spPr>
        </p:pic>
        <p:pic>
          <p:nvPicPr>
            <p:cNvPr id="4" name="Picture 3">
              <a:extLst>
                <a:ext uri="{FF2B5EF4-FFF2-40B4-BE49-F238E27FC236}">
                  <a16:creationId xmlns:a16="http://schemas.microsoft.com/office/drawing/2014/main" id="{91B74F00-795D-BA6B-0C0D-D94D033A15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902285"/>
              <a:ext cx="1737009" cy="1778508"/>
            </a:xfrm>
            <a:prstGeom prst="rect">
              <a:avLst/>
            </a:prstGeom>
          </p:spPr>
        </p:pic>
      </p:grpSp>
    </p:spTree>
    <p:extLst>
      <p:ext uri="{BB962C8B-B14F-4D97-AF65-F5344CB8AC3E}">
        <p14:creationId xmlns:p14="http://schemas.microsoft.com/office/powerpoint/2010/main" val="1783009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0CC4B-7A52-535A-1568-FB64766DFF53}"/>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B3B99A9A-8BFC-AA14-4A33-9B6245C131E1}"/>
              </a:ext>
            </a:extLst>
          </p:cNvPr>
          <p:cNvSpPr txBox="1"/>
          <p:nvPr/>
        </p:nvSpPr>
        <p:spPr>
          <a:xfrm>
            <a:off x="594360" y="706080"/>
            <a:ext cx="3904489" cy="4107599"/>
          </a:xfrm>
          <a:prstGeom prst="rect">
            <a:avLst/>
          </a:prstGeom>
          <a:noFill/>
        </p:spPr>
        <p:txBody>
          <a:bodyPr wrap="square">
            <a:spAutoFit/>
          </a:bodyPr>
          <a:lstStyle/>
          <a:p>
            <a:pPr>
              <a:lnSpc>
                <a:spcPct val="115000"/>
              </a:lnSpc>
              <a:spcAft>
                <a:spcPts val="1000"/>
              </a:spcAft>
            </a:pPr>
            <a:r>
              <a:rPr lang="en-US" sz="1900"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rPr>
              <a:t>PATRIOTISME DI ERA DIGITAL UNTUK MENGATASI DAN MELAWAN : PEMBODOHAN, EGOISME, ANARKISME, KORUPSI, KOLUSI, NEPOTISME, KESEWENANG WENANGAN, NARKOBA, PREMANISME, TERORISME, PENYESATAN, PENGHASUTAN DAN BERBAGAI KEJAHATAN KEMANUSIAAN DSB YANG SEMAKIN KOMPLEKS DAN CANGGIH DI ERA VUCA.</a:t>
            </a:r>
            <a:endParaRPr lang="en-ID" sz="1900"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390BC0B9-CCD9-F939-1CF0-BF12F7720D35}"/>
              </a:ext>
            </a:extLst>
          </p:cNvPr>
          <p:cNvSpPr txBox="1"/>
          <p:nvPr/>
        </p:nvSpPr>
        <p:spPr>
          <a:xfrm>
            <a:off x="4875262" y="755658"/>
            <a:ext cx="6632899" cy="3821559"/>
          </a:xfrm>
          <a:prstGeom prst="rect">
            <a:avLst/>
          </a:prstGeom>
          <a:noFill/>
        </p:spPr>
        <p:txBody>
          <a:bodyPr wrap="square">
            <a:spAutoFit/>
          </a:bodyPr>
          <a:lstStyle/>
          <a:p>
            <a:pPr>
              <a:spcAft>
                <a:spcPts val="1000"/>
              </a:spcAft>
            </a:pPr>
            <a:r>
              <a:rPr lang="en-US"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rPr>
              <a:t>PATRIOTISME MEMBERIKAN KONTRIBUSI BAGI HIDUP DAN KEHIDUPAN, SEBESAR APAPUN BENTUKNYA UNTUK: </a:t>
            </a:r>
          </a:p>
          <a:p>
            <a:pPr marL="357188" indent="-357188"/>
            <a:r>
              <a:rPr lang="en-US"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rPr>
              <a:t>1.	MENGINSPIRASI, </a:t>
            </a:r>
          </a:p>
          <a:p>
            <a:pPr marL="357188" indent="-357188"/>
            <a:r>
              <a:rPr lang="en-US"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rPr>
              <a:t>2.	MEMOTIVASI, </a:t>
            </a:r>
          </a:p>
          <a:p>
            <a:pPr marL="357188" indent="-357188"/>
            <a:r>
              <a:rPr lang="en-US"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rPr>
              <a:t>3.	MENJEMBATANI, </a:t>
            </a:r>
          </a:p>
          <a:p>
            <a:pPr marL="357188" indent="-357188"/>
            <a:r>
              <a:rPr lang="en-US"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rPr>
              <a:t>4.	MEMBANGKITKAN, </a:t>
            </a:r>
          </a:p>
          <a:p>
            <a:pPr marL="357188" indent="-357188"/>
            <a:r>
              <a:rPr lang="en-US"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rPr>
              <a:t>5.	MEMBERDAYAKAN, </a:t>
            </a:r>
          </a:p>
          <a:p>
            <a:pPr marL="357188" indent="-357188"/>
            <a:r>
              <a:rPr lang="en-US"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rPr>
              <a:t>6.	MENGHIDUPKAN, </a:t>
            </a:r>
          </a:p>
          <a:p>
            <a:pPr marL="357188" indent="-357188"/>
            <a:r>
              <a:rPr lang="en-US"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rPr>
              <a:t>7.	MENYADARKAN, </a:t>
            </a:r>
          </a:p>
          <a:p>
            <a:pPr marL="357188" indent="-357188"/>
            <a:r>
              <a:rPr lang="en-US"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rPr>
              <a:t>8.	MENCERDASKAN, </a:t>
            </a:r>
          </a:p>
          <a:p>
            <a:pPr marL="357188" indent="-357188"/>
            <a:r>
              <a:rPr lang="en-US"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rPr>
              <a:t>9.	MENYELAMATKAN, </a:t>
            </a:r>
          </a:p>
          <a:p>
            <a:pPr marL="357188" indent="-357188"/>
            <a:r>
              <a:rPr lang="en-US"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rPr>
              <a:t>10.	MENGUATKAN DAN </a:t>
            </a:r>
          </a:p>
          <a:p>
            <a:pPr marL="357188" indent="-357188"/>
            <a:r>
              <a:rPr lang="en-US"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rPr>
              <a:t>11.	MENINGKATKAN KUALITAS HIDUP</a:t>
            </a:r>
          </a:p>
        </p:txBody>
      </p:sp>
      <p:sp>
        <p:nvSpPr>
          <p:cNvPr id="15" name="TextBox 14">
            <a:extLst>
              <a:ext uri="{FF2B5EF4-FFF2-40B4-BE49-F238E27FC236}">
                <a16:creationId xmlns:a16="http://schemas.microsoft.com/office/drawing/2014/main" id="{8E200C32-E184-3EC5-90B2-11DF728D8C0F}"/>
              </a:ext>
            </a:extLst>
          </p:cNvPr>
          <p:cNvSpPr txBox="1"/>
          <p:nvPr/>
        </p:nvSpPr>
        <p:spPr>
          <a:xfrm>
            <a:off x="594360" y="4919330"/>
            <a:ext cx="9420211" cy="1631216"/>
          </a:xfrm>
          <a:prstGeom prst="rect">
            <a:avLst/>
          </a:prstGeom>
          <a:noFill/>
        </p:spPr>
        <p:txBody>
          <a:bodyPr wrap="square">
            <a:spAutoFit/>
          </a:bodyPr>
          <a:lstStyle/>
          <a:p>
            <a:pPr>
              <a:spcAft>
                <a:spcPts val="1000"/>
              </a:spcAft>
            </a:pPr>
            <a:r>
              <a:rPr lang="en-US" sz="2000"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rPr>
              <a:t>DAN MASIH BANYAK LAGI POINT YANG BISA DIURAIKAN TENTANG PATRIOTISME  YANG DAPAT MENJADI LEGACY LEMDIKLAT POLRI SEPANJANG MASA BAGI HIDUP DAN KEHIDUPAN SEPANJANG SEJARAH MANUSIA SEBAGAI KUSUMA BANGSA. TERUTAMA KEJUJURAN, KETULUSAN, KEBERANIAN, KETEGUHANYA MENYAMPAIKAN KEBENARAN DAN USAHA-USAHANYA MEMANUSIAKAN MANUSIA SEUTUHNYA.</a:t>
            </a:r>
          </a:p>
        </p:txBody>
      </p:sp>
      <p:grpSp>
        <p:nvGrpSpPr>
          <p:cNvPr id="33" name="Group 32">
            <a:extLst>
              <a:ext uri="{FF2B5EF4-FFF2-40B4-BE49-F238E27FC236}">
                <a16:creationId xmlns:a16="http://schemas.microsoft.com/office/drawing/2014/main" id="{30F0F000-B574-D07D-938C-6F6D1952227B}"/>
              </a:ext>
            </a:extLst>
          </p:cNvPr>
          <p:cNvGrpSpPr/>
          <p:nvPr/>
        </p:nvGrpSpPr>
        <p:grpSpPr>
          <a:xfrm>
            <a:off x="11010533" y="275862"/>
            <a:ext cx="893797" cy="479796"/>
            <a:chOff x="3505200" y="902285"/>
            <a:chExt cx="3451535" cy="1852809"/>
          </a:xfrm>
        </p:grpSpPr>
        <p:pic>
          <p:nvPicPr>
            <p:cNvPr id="34" name="Picture 33">
              <a:extLst>
                <a:ext uri="{FF2B5EF4-FFF2-40B4-BE49-F238E27FC236}">
                  <a16:creationId xmlns:a16="http://schemas.microsoft.com/office/drawing/2014/main" id="{6C03B0D5-F8A5-2E64-ACB8-94BDFD1578D2}"/>
                </a:ext>
              </a:extLst>
            </p:cNvPr>
            <p:cNvPicPr>
              <a:picLocks noChangeAspect="1"/>
            </p:cNvPicPr>
            <p:nvPr/>
          </p:nvPicPr>
          <p:blipFill>
            <a:blip r:embed="rId3"/>
            <a:srcRect/>
            <a:stretch/>
          </p:blipFill>
          <p:spPr>
            <a:xfrm>
              <a:off x="5426869" y="955250"/>
              <a:ext cx="1529866" cy="1799844"/>
            </a:xfrm>
            <a:prstGeom prst="rect">
              <a:avLst/>
            </a:prstGeom>
          </p:spPr>
        </p:pic>
        <p:pic>
          <p:nvPicPr>
            <p:cNvPr id="35" name="Picture 34">
              <a:extLst>
                <a:ext uri="{FF2B5EF4-FFF2-40B4-BE49-F238E27FC236}">
                  <a16:creationId xmlns:a16="http://schemas.microsoft.com/office/drawing/2014/main" id="{BEDAE90C-3440-93CF-92C7-78A66495BE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902285"/>
              <a:ext cx="1737009" cy="1778508"/>
            </a:xfrm>
            <a:prstGeom prst="rect">
              <a:avLst/>
            </a:prstGeom>
          </p:spPr>
        </p:pic>
      </p:grpSp>
    </p:spTree>
    <p:extLst>
      <p:ext uri="{BB962C8B-B14F-4D97-AF65-F5344CB8AC3E}">
        <p14:creationId xmlns:p14="http://schemas.microsoft.com/office/powerpoint/2010/main" val="3428675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9E1F3-0A14-B1B3-DE21-DF1ED7498BBE}"/>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3ED25C02-9A65-7517-BF3E-9E957D0E12E2}"/>
              </a:ext>
            </a:extLst>
          </p:cNvPr>
          <p:cNvGrpSpPr/>
          <p:nvPr/>
        </p:nvGrpSpPr>
        <p:grpSpPr>
          <a:xfrm>
            <a:off x="11112133" y="174262"/>
            <a:ext cx="893797" cy="479796"/>
            <a:chOff x="3505200" y="902285"/>
            <a:chExt cx="3451535" cy="1852809"/>
          </a:xfrm>
        </p:grpSpPr>
        <p:pic>
          <p:nvPicPr>
            <p:cNvPr id="15" name="Picture 14">
              <a:extLst>
                <a:ext uri="{FF2B5EF4-FFF2-40B4-BE49-F238E27FC236}">
                  <a16:creationId xmlns:a16="http://schemas.microsoft.com/office/drawing/2014/main" id="{30710A0A-F196-9096-C9C8-B5B9CC53FB6F}"/>
                </a:ext>
              </a:extLst>
            </p:cNvPr>
            <p:cNvPicPr>
              <a:picLocks noChangeAspect="1"/>
            </p:cNvPicPr>
            <p:nvPr/>
          </p:nvPicPr>
          <p:blipFill>
            <a:blip r:embed="rId3"/>
            <a:srcRect/>
            <a:stretch/>
          </p:blipFill>
          <p:spPr>
            <a:xfrm>
              <a:off x="5426869" y="955250"/>
              <a:ext cx="1529866" cy="1799844"/>
            </a:xfrm>
            <a:prstGeom prst="rect">
              <a:avLst/>
            </a:prstGeom>
          </p:spPr>
        </p:pic>
        <p:pic>
          <p:nvPicPr>
            <p:cNvPr id="16" name="Picture 15">
              <a:extLst>
                <a:ext uri="{FF2B5EF4-FFF2-40B4-BE49-F238E27FC236}">
                  <a16:creationId xmlns:a16="http://schemas.microsoft.com/office/drawing/2014/main" id="{6B3373C8-BEF9-60AE-E45A-35CA52712E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902285"/>
              <a:ext cx="1737009" cy="1778508"/>
            </a:xfrm>
            <a:prstGeom prst="rect">
              <a:avLst/>
            </a:prstGeom>
          </p:spPr>
        </p:pic>
      </p:grpSp>
      <p:sp>
        <p:nvSpPr>
          <p:cNvPr id="20" name="TextBox 19">
            <a:extLst>
              <a:ext uri="{FF2B5EF4-FFF2-40B4-BE49-F238E27FC236}">
                <a16:creationId xmlns:a16="http://schemas.microsoft.com/office/drawing/2014/main" id="{4270A8B5-3EF6-CD40-DCCF-B011F2176BDC}"/>
              </a:ext>
            </a:extLst>
          </p:cNvPr>
          <p:cNvSpPr txBox="1"/>
          <p:nvPr/>
        </p:nvSpPr>
        <p:spPr>
          <a:xfrm>
            <a:off x="711852" y="854273"/>
            <a:ext cx="10625186" cy="5586145"/>
          </a:xfrm>
          <a:prstGeom prst="rect">
            <a:avLst/>
          </a:prstGeom>
          <a:noFill/>
        </p:spPr>
        <p:txBody>
          <a:bodyPr wrap="square">
            <a:spAutoFit/>
          </a:bodyPr>
          <a:lstStyle/>
          <a:p>
            <a:pPr algn="just"/>
            <a:r>
              <a:rPr lang="en-US" sz="1700" b="1" kern="100" dirty="0">
                <a:effectLst/>
                <a:latin typeface="Calibri" panose="020F0502020204030204" pitchFamily="34" charset="0"/>
                <a:ea typeface="Calibri" panose="020F0502020204030204" pitchFamily="34" charset="0"/>
                <a:cs typeface="Times New Roman" panose="02020603050405020304" pitchFamily="18" charset="0"/>
              </a:rPr>
              <a:t>BERBAGAI MASALAH DI ERA POST TRUTH YANG BERDAMPAK PADA GANGGUAN KETERATURAN SOSIAL ANTARA LAIN :</a:t>
            </a:r>
          </a:p>
          <a:p>
            <a:pPr marL="357188" indent="-357188" algn="just"/>
            <a:r>
              <a:rPr lang="en-US" sz="1700" kern="100" dirty="0">
                <a:effectLst/>
                <a:latin typeface="Calibri" panose="020F0502020204030204" pitchFamily="34" charset="0"/>
                <a:ea typeface="Calibri" panose="020F0502020204030204" pitchFamily="34" charset="0"/>
                <a:cs typeface="Times New Roman" panose="02020603050405020304" pitchFamily="18" charset="0"/>
              </a:rPr>
              <a:t>1.	</a:t>
            </a:r>
            <a:r>
              <a:rPr lang="en-US" sz="1700" b="1" kern="100" dirty="0">
                <a:effectLst/>
                <a:latin typeface="Calibri" panose="020F0502020204030204" pitchFamily="34" charset="0"/>
                <a:ea typeface="Calibri" panose="020F0502020204030204" pitchFamily="34" charset="0"/>
                <a:cs typeface="Times New Roman" panose="02020603050405020304" pitchFamily="18" charset="0"/>
              </a:rPr>
              <a:t>PREMANISME</a:t>
            </a:r>
            <a:r>
              <a:rPr lang="en-US" sz="1700" kern="100" dirty="0">
                <a:effectLst/>
                <a:latin typeface="Calibri" panose="020F0502020204030204" pitchFamily="34" charset="0"/>
                <a:ea typeface="Calibri" panose="020F0502020204030204" pitchFamily="34" charset="0"/>
                <a:cs typeface="Times New Roman" panose="02020603050405020304" pitchFamily="18" charset="0"/>
              </a:rPr>
              <a:t> YANG TUMBUH SUBUR DALAM LINGKUNGAN YANG SARAT DENGAN KKN, KETIDAK ADILAN, DAN KESEWENANG WENANGAN</a:t>
            </a:r>
          </a:p>
          <a:p>
            <a:pPr marL="357188" indent="-357188" algn="just"/>
            <a:r>
              <a:rPr lang="en-US" sz="1700" kern="100" dirty="0">
                <a:effectLst/>
                <a:latin typeface="Calibri" panose="020F0502020204030204" pitchFamily="34" charset="0"/>
                <a:ea typeface="Calibri" panose="020F0502020204030204" pitchFamily="34" charset="0"/>
                <a:cs typeface="Times New Roman" panose="02020603050405020304" pitchFamily="18" charset="0"/>
              </a:rPr>
              <a:t>2.	</a:t>
            </a:r>
            <a:r>
              <a:rPr lang="en-US" sz="1700" b="1" kern="100" dirty="0">
                <a:effectLst/>
                <a:latin typeface="Calibri" panose="020F0502020204030204" pitchFamily="34" charset="0"/>
                <a:ea typeface="Calibri" panose="020F0502020204030204" pitchFamily="34" charset="0"/>
                <a:cs typeface="Times New Roman" panose="02020603050405020304" pitchFamily="18" charset="0"/>
              </a:rPr>
              <a:t>BIROKRASI </a:t>
            </a:r>
            <a:r>
              <a:rPr lang="en-US" sz="1700" kern="100" dirty="0">
                <a:effectLst/>
                <a:latin typeface="Calibri" panose="020F0502020204030204" pitchFamily="34" charset="0"/>
                <a:ea typeface="Calibri" panose="020F0502020204030204" pitchFamily="34" charset="0"/>
                <a:cs typeface="Times New Roman" panose="02020603050405020304" pitchFamily="18" charset="0"/>
              </a:rPr>
              <a:t>YANG LEBIH MENEKANKAN PADA PENDEKATAN PERSONAL YANG BERDAMPAK BURUKNYA PELAYANAN KEPADA PUBLIK</a:t>
            </a:r>
          </a:p>
          <a:p>
            <a:pPr marL="357188" indent="-357188" algn="just"/>
            <a:r>
              <a:rPr lang="en-US" sz="1700" kern="100" dirty="0">
                <a:effectLst/>
                <a:latin typeface="Calibri" panose="020F0502020204030204" pitchFamily="34" charset="0"/>
                <a:ea typeface="Calibri" panose="020F0502020204030204" pitchFamily="34" charset="0"/>
                <a:cs typeface="Times New Roman" panose="02020603050405020304" pitchFamily="18" charset="0"/>
              </a:rPr>
              <a:t>3.	</a:t>
            </a:r>
            <a:r>
              <a:rPr lang="en-US" sz="1700" b="1" kern="100" dirty="0">
                <a:effectLst/>
                <a:latin typeface="Calibri" panose="020F0502020204030204" pitchFamily="34" charset="0"/>
                <a:ea typeface="Calibri" panose="020F0502020204030204" pitchFamily="34" charset="0"/>
                <a:cs typeface="Times New Roman" panose="02020603050405020304" pitchFamily="18" charset="0"/>
              </a:rPr>
              <a:t>BERBAGAI BENTUK KEJAHATAN </a:t>
            </a:r>
            <a:r>
              <a:rPr lang="en-US" sz="1700" kern="100" dirty="0">
                <a:effectLst/>
                <a:latin typeface="Calibri" panose="020F0502020204030204" pitchFamily="34" charset="0"/>
                <a:ea typeface="Calibri" panose="020F0502020204030204" pitchFamily="34" charset="0"/>
                <a:cs typeface="Times New Roman" panose="02020603050405020304" pitchFamily="18" charset="0"/>
              </a:rPr>
              <a:t>: KEJAHATAN KONVENSIONAL, KEJAHATAN TRANS NASIONAL, KEJAHATAN YANG LUAR BIASA ATAU EXTRA ORDINARY CRIME, KEJAHATAN SIBER, KEJAHATAN</a:t>
            </a:r>
            <a:r>
              <a:rPr lang="en-US" sz="1700" kern="100" dirty="0">
                <a:latin typeface="Calibri" panose="020F0502020204030204" pitchFamily="34" charset="0"/>
                <a:ea typeface="Calibri" panose="020F0502020204030204" pitchFamily="34" charset="0"/>
                <a:cs typeface="Times New Roman" panose="02020603050405020304" pitchFamily="18" charset="0"/>
              </a:rPr>
              <a:t> </a:t>
            </a:r>
            <a:r>
              <a:rPr lang="en-US" sz="1700" kern="100" dirty="0">
                <a:effectLst/>
                <a:latin typeface="Calibri" panose="020F0502020204030204" pitchFamily="34" charset="0"/>
                <a:ea typeface="Calibri" panose="020F0502020204030204" pitchFamily="34" charset="0"/>
                <a:cs typeface="Times New Roman" panose="02020603050405020304" pitchFamily="18" charset="0"/>
              </a:rPr>
              <a:t>JALANAN DAN KEJAHATAN KERAH PUTIH, NARKOTIKA</a:t>
            </a:r>
            <a:r>
              <a:rPr lang="en-US" sz="1700" kern="100" dirty="0">
                <a:latin typeface="Calibri" panose="020F0502020204030204" pitchFamily="34" charset="0"/>
                <a:ea typeface="Calibri" panose="020F0502020204030204" pitchFamily="34" charset="0"/>
                <a:cs typeface="Times New Roman" panose="02020603050405020304" pitchFamily="18" charset="0"/>
              </a:rPr>
              <a:t>. </a:t>
            </a:r>
            <a:r>
              <a:rPr lang="en-US" sz="1700" kern="100" dirty="0">
                <a:effectLst/>
                <a:latin typeface="Calibri" panose="020F0502020204030204" pitchFamily="34" charset="0"/>
                <a:ea typeface="Calibri" panose="020F0502020204030204" pitchFamily="34" charset="0"/>
                <a:cs typeface="Times New Roman" panose="02020603050405020304" pitchFamily="18" charset="0"/>
              </a:rPr>
              <a:t>BERBAGAI BENTUK PELANGGARAN</a:t>
            </a:r>
            <a:r>
              <a:rPr lang="en-US" sz="1700" kern="100" dirty="0">
                <a:latin typeface="Calibri" panose="020F0502020204030204" pitchFamily="34" charset="0"/>
                <a:ea typeface="Calibri" panose="020F0502020204030204" pitchFamily="34" charset="0"/>
                <a:cs typeface="Times New Roman" panose="02020603050405020304" pitchFamily="18" charset="0"/>
              </a:rPr>
              <a:t> : </a:t>
            </a:r>
            <a:r>
              <a:rPr lang="en-US" sz="1700" kern="100" dirty="0">
                <a:effectLst/>
                <a:latin typeface="Calibri" panose="020F0502020204030204" pitchFamily="34" charset="0"/>
                <a:ea typeface="Calibri" panose="020F0502020204030204" pitchFamily="34" charset="0"/>
                <a:cs typeface="Times New Roman" panose="02020603050405020304" pitchFamily="18" charset="0"/>
              </a:rPr>
              <a:t>PELANGGARAN ADMINISTRASI, PELANGGARAN HAM, PELANGGARAN OPERASIONAL DAN TATA KELOLA. MUNCULNYA BERBAGAI HAL YANG ILEGAL</a:t>
            </a:r>
          </a:p>
          <a:p>
            <a:pPr marL="357188" indent="-357188" algn="just"/>
            <a:r>
              <a:rPr lang="en-US" sz="1700" kern="100" dirty="0">
                <a:effectLst/>
                <a:latin typeface="Calibri" panose="020F0502020204030204" pitchFamily="34" charset="0"/>
                <a:ea typeface="Calibri" panose="020F0502020204030204" pitchFamily="34" charset="0"/>
                <a:cs typeface="Times New Roman" panose="02020603050405020304" pitchFamily="18" charset="0"/>
              </a:rPr>
              <a:t>4.	</a:t>
            </a:r>
            <a:r>
              <a:rPr lang="en-US" sz="1700" b="1" kern="100" dirty="0">
                <a:effectLst/>
                <a:latin typeface="Calibri" panose="020F0502020204030204" pitchFamily="34" charset="0"/>
                <a:ea typeface="Calibri" panose="020F0502020204030204" pitchFamily="34" charset="0"/>
                <a:cs typeface="Times New Roman" panose="02020603050405020304" pitchFamily="18" charset="0"/>
              </a:rPr>
              <a:t>FAKTOR ALAM DAN LINGKUNGAN</a:t>
            </a:r>
            <a:r>
              <a:rPr lang="en-US" sz="1700" kern="100" dirty="0">
                <a:latin typeface="Calibri" panose="020F0502020204030204" pitchFamily="34" charset="0"/>
                <a:ea typeface="Calibri" panose="020F0502020204030204" pitchFamily="34" charset="0"/>
                <a:cs typeface="Times New Roman" panose="02020603050405020304" pitchFamily="18" charset="0"/>
              </a:rPr>
              <a:t>. </a:t>
            </a:r>
            <a:r>
              <a:rPr lang="en-US" sz="1700" kern="100" dirty="0">
                <a:effectLst/>
                <a:latin typeface="Calibri" panose="020F0502020204030204" pitchFamily="34" charset="0"/>
                <a:ea typeface="Calibri" panose="020F0502020204030204" pitchFamily="34" charset="0"/>
                <a:cs typeface="Times New Roman" panose="02020603050405020304" pitchFamily="18" charset="0"/>
              </a:rPr>
              <a:t>ALAM DAN LINGKUNGAN DARI BENCANA ALAM HINGGA KERUSAKAN ALAM LINGKUNGAN DARI UDARA, AIR, TANAH, GUNUNG, LAUT, DAN BERBAGAI KAWASANNYA</a:t>
            </a:r>
          </a:p>
          <a:p>
            <a:pPr marL="357188" indent="-357188" algn="just"/>
            <a:r>
              <a:rPr lang="en-US" sz="1700" kern="100" dirty="0">
                <a:effectLst/>
                <a:latin typeface="Calibri" panose="020F0502020204030204" pitchFamily="34" charset="0"/>
                <a:ea typeface="Calibri" panose="020F0502020204030204" pitchFamily="34" charset="0"/>
                <a:cs typeface="Times New Roman" panose="02020603050405020304" pitchFamily="18" charset="0"/>
              </a:rPr>
              <a:t>5.	</a:t>
            </a:r>
            <a:r>
              <a:rPr lang="en-US" sz="1700" b="1" kern="100" dirty="0">
                <a:effectLst/>
                <a:latin typeface="Calibri" panose="020F0502020204030204" pitchFamily="34" charset="0"/>
                <a:ea typeface="Calibri" panose="020F0502020204030204" pitchFamily="34" charset="0"/>
                <a:cs typeface="Times New Roman" panose="02020603050405020304" pitchFamily="18" charset="0"/>
              </a:rPr>
              <a:t>FAKTOR SUMBER DAYA MANUSIA : </a:t>
            </a:r>
            <a:r>
              <a:rPr lang="en-US" sz="1700" kern="100" dirty="0">
                <a:effectLst/>
                <a:latin typeface="Calibri" panose="020F0502020204030204" pitchFamily="34" charset="0"/>
                <a:ea typeface="Calibri" panose="020F0502020204030204" pitchFamily="34" charset="0"/>
                <a:cs typeface="Times New Roman" panose="02020603050405020304" pitchFamily="18" charset="0"/>
              </a:rPr>
              <a:t>TINGKAT KECERDASAN DAN KUALITAS SUMBER DAYA MANUSIA YANG REDAH YANG SARAT DENGAN PRIMORDIALISME </a:t>
            </a:r>
          </a:p>
          <a:p>
            <a:pPr marL="357188" indent="-357188" algn="just"/>
            <a:r>
              <a:rPr lang="en-US" sz="1700" kern="100" dirty="0">
                <a:effectLst/>
                <a:latin typeface="Calibri" panose="020F0502020204030204" pitchFamily="34" charset="0"/>
                <a:ea typeface="Calibri" panose="020F0502020204030204" pitchFamily="34" charset="0"/>
                <a:cs typeface="Times New Roman" panose="02020603050405020304" pitchFamily="18" charset="0"/>
              </a:rPr>
              <a:t>6.	</a:t>
            </a:r>
            <a:r>
              <a:rPr lang="en-US" sz="1700" b="1" kern="100" dirty="0">
                <a:effectLst/>
                <a:latin typeface="Calibri" panose="020F0502020204030204" pitchFamily="34" charset="0"/>
                <a:ea typeface="Calibri" panose="020F0502020204030204" pitchFamily="34" charset="0"/>
                <a:cs typeface="Times New Roman" panose="02020603050405020304" pitchFamily="18" charset="0"/>
              </a:rPr>
              <a:t>FAKTOR POLITIK DAN KEBIJAKAN PUBLIK</a:t>
            </a:r>
            <a:r>
              <a:rPr lang="en-US" sz="1700" kern="100" dirty="0">
                <a:effectLst/>
                <a:latin typeface="Calibri" panose="020F0502020204030204" pitchFamily="34" charset="0"/>
                <a:ea typeface="Calibri" panose="020F0502020204030204" pitchFamily="34" charset="0"/>
                <a:cs typeface="Times New Roman" panose="02020603050405020304" pitchFamily="18" charset="0"/>
              </a:rPr>
              <a:t>, POLITIK YANG TERLAMBAT ATAU TIDAK MAMPU MENGHADAPI PERUBAHAN SOSIAL, GLOBALISASI DAN MODERNISASI, PERUBAHAN BEGITU CEPAT.</a:t>
            </a:r>
          </a:p>
          <a:p>
            <a:pPr marL="357188" indent="-357188" algn="just"/>
            <a:r>
              <a:rPr lang="en-US" sz="1700" kern="100" dirty="0">
                <a:effectLst/>
                <a:latin typeface="Calibri" panose="020F0502020204030204" pitchFamily="34" charset="0"/>
                <a:ea typeface="Calibri" panose="020F0502020204030204" pitchFamily="34" charset="0"/>
                <a:cs typeface="Times New Roman" panose="02020603050405020304" pitchFamily="18" charset="0"/>
              </a:rPr>
              <a:t>7.	</a:t>
            </a:r>
            <a:r>
              <a:rPr lang="en-US" sz="1700" b="1" kern="100" dirty="0">
                <a:effectLst/>
                <a:latin typeface="Calibri" panose="020F0502020204030204" pitchFamily="34" charset="0"/>
                <a:ea typeface="Calibri" panose="020F0502020204030204" pitchFamily="34" charset="0"/>
                <a:cs typeface="Times New Roman" panose="02020603050405020304" pitchFamily="18" charset="0"/>
              </a:rPr>
              <a:t>ERA POST TRUTH, HOAX, SERANGAN SIBER, DSB MELALUI MEDIA </a:t>
            </a:r>
          </a:p>
          <a:p>
            <a:pPr marL="357188" indent="-357188" algn="just"/>
            <a:r>
              <a:rPr lang="en-US" sz="1700" kern="100" dirty="0">
                <a:effectLst/>
                <a:latin typeface="Calibri" panose="020F0502020204030204" pitchFamily="34" charset="0"/>
                <a:ea typeface="Calibri" panose="020F0502020204030204" pitchFamily="34" charset="0"/>
                <a:cs typeface="Times New Roman" panose="02020603050405020304" pitchFamily="18" charset="0"/>
              </a:rPr>
              <a:t>8.	</a:t>
            </a:r>
            <a:r>
              <a:rPr lang="en-US" sz="1700" b="1" kern="100" dirty="0">
                <a:effectLst/>
                <a:latin typeface="Calibri" panose="020F0502020204030204" pitchFamily="34" charset="0"/>
                <a:ea typeface="Calibri" panose="020F0502020204030204" pitchFamily="34" charset="0"/>
                <a:cs typeface="Times New Roman" panose="02020603050405020304" pitchFamily="18" charset="0"/>
              </a:rPr>
              <a:t>GAYA HIDUP HEDONISME </a:t>
            </a:r>
            <a:r>
              <a:rPr lang="en-US" sz="1700" kern="100" dirty="0">
                <a:effectLst/>
                <a:latin typeface="Calibri" panose="020F0502020204030204" pitchFamily="34" charset="0"/>
                <a:ea typeface="Calibri" panose="020F0502020204030204" pitchFamily="34" charset="0"/>
                <a:cs typeface="Times New Roman" panose="02020603050405020304" pitchFamily="18" charset="0"/>
              </a:rPr>
              <a:t>YANG BERDAMPAK TERGERUSNYA NILAI </a:t>
            </a:r>
            <a:r>
              <a:rPr lang="en-US" sz="1700" kern="100" dirty="0" err="1">
                <a:effectLst/>
                <a:latin typeface="Calibri" panose="020F0502020204030204" pitchFamily="34" charset="0"/>
                <a:ea typeface="Calibri" panose="020F0502020204030204" pitchFamily="34" charset="0"/>
                <a:cs typeface="Times New Roman" panose="02020603050405020304" pitchFamily="18" charset="0"/>
              </a:rPr>
              <a:t>NILAI</a:t>
            </a:r>
            <a:r>
              <a:rPr lang="en-US" sz="1700" kern="100" dirty="0">
                <a:effectLst/>
                <a:latin typeface="Calibri" panose="020F0502020204030204" pitchFamily="34" charset="0"/>
                <a:ea typeface="Calibri" panose="020F0502020204030204" pitchFamily="34" charset="0"/>
                <a:cs typeface="Times New Roman" panose="02020603050405020304" pitchFamily="18" charset="0"/>
              </a:rPr>
              <a:t> BUDAYA LUHUR</a:t>
            </a:r>
          </a:p>
          <a:p>
            <a:pPr marL="357188" indent="-357188" algn="just"/>
            <a:r>
              <a:rPr lang="en-US" sz="1700" kern="100" dirty="0">
                <a:effectLst/>
                <a:latin typeface="Calibri" panose="020F0502020204030204" pitchFamily="34" charset="0"/>
                <a:ea typeface="Calibri" panose="020F0502020204030204" pitchFamily="34" charset="0"/>
                <a:cs typeface="Times New Roman" panose="02020603050405020304" pitchFamily="18" charset="0"/>
              </a:rPr>
              <a:t>9.	</a:t>
            </a:r>
            <a:r>
              <a:rPr lang="en-US" sz="1700" b="1" kern="100" dirty="0">
                <a:effectLst/>
                <a:latin typeface="Calibri" panose="020F0502020204030204" pitchFamily="34" charset="0"/>
                <a:ea typeface="Calibri" panose="020F0502020204030204" pitchFamily="34" charset="0"/>
                <a:cs typeface="Times New Roman" panose="02020603050405020304" pitchFamily="18" charset="0"/>
              </a:rPr>
              <a:t>LEMAHNYA PENEGAK HUKUM DAN PENEGAKAN HUKUM DAN SISTEM HUKUMNYA</a:t>
            </a:r>
          </a:p>
          <a:p>
            <a:pPr marL="357188" indent="-357188" algn="just"/>
            <a:r>
              <a:rPr lang="en-US" sz="1700" kern="100" dirty="0">
                <a:effectLst/>
                <a:latin typeface="Calibri" panose="020F0502020204030204" pitchFamily="34" charset="0"/>
                <a:ea typeface="Calibri" panose="020F0502020204030204" pitchFamily="34" charset="0"/>
                <a:cs typeface="Times New Roman" panose="02020603050405020304" pitchFamily="18" charset="0"/>
              </a:rPr>
              <a:t>10.	</a:t>
            </a:r>
            <a:r>
              <a:rPr lang="en-US" sz="1700" b="1" kern="100" dirty="0">
                <a:effectLst/>
                <a:latin typeface="Calibri" panose="020F0502020204030204" pitchFamily="34" charset="0"/>
                <a:ea typeface="Calibri" panose="020F0502020204030204" pitchFamily="34" charset="0"/>
                <a:cs typeface="Times New Roman" panose="02020603050405020304" pitchFamily="18" charset="0"/>
              </a:rPr>
              <a:t>SISTEM YANG MANUAL, PARSIAL DAN KONVENSIONAL </a:t>
            </a:r>
            <a:r>
              <a:rPr lang="en-US" sz="1700" kern="100" dirty="0">
                <a:effectLst/>
                <a:latin typeface="Calibri" panose="020F0502020204030204" pitchFamily="34" charset="0"/>
                <a:ea typeface="Calibri" panose="020F0502020204030204" pitchFamily="34" charset="0"/>
                <a:cs typeface="Times New Roman" panose="02020603050405020304" pitchFamily="18" charset="0"/>
              </a:rPr>
              <a:t>SEHINGGA BERDAMPAK POTENSI PENYIMPANGAN YANG BEGITU BESAR</a:t>
            </a:r>
          </a:p>
        </p:txBody>
      </p:sp>
    </p:spTree>
    <p:extLst>
      <p:ext uri="{BB962C8B-B14F-4D97-AF65-F5344CB8AC3E}">
        <p14:creationId xmlns:p14="http://schemas.microsoft.com/office/powerpoint/2010/main" val="115515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8AF07-C110-953F-1ED8-A2149ECFE8FB}"/>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9D078A9B-3C29-730A-C7BA-09127052880E}"/>
              </a:ext>
            </a:extLst>
          </p:cNvPr>
          <p:cNvSpPr txBox="1"/>
          <p:nvPr/>
        </p:nvSpPr>
        <p:spPr>
          <a:xfrm>
            <a:off x="1271961" y="642072"/>
            <a:ext cx="9499671" cy="584775"/>
          </a:xfrm>
          <a:prstGeom prst="rect">
            <a:avLst/>
          </a:prstGeom>
          <a:noFill/>
        </p:spPr>
        <p:txBody>
          <a:bodyPr wrap="square">
            <a:spAutoFit/>
          </a:bodyPr>
          <a:lstStyle/>
          <a:p>
            <a:pPr>
              <a:spcAft>
                <a:spcPts val="1000"/>
              </a:spcAft>
            </a:pPr>
            <a:r>
              <a:rPr lang="en-US" sz="1600" b="1"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rPr>
              <a:t>PATRIOTISME DIAJARKAN  YANG MENSTIMULI BAGI SETIAP PESERTA DIDIK DI LEMDIKLAT POLRI DIMULAI DARI DIRI SENDIRI UNTUK : </a:t>
            </a:r>
          </a:p>
        </p:txBody>
      </p:sp>
      <p:sp>
        <p:nvSpPr>
          <p:cNvPr id="2" name="TextBox 1">
            <a:extLst>
              <a:ext uri="{FF2B5EF4-FFF2-40B4-BE49-F238E27FC236}">
                <a16:creationId xmlns:a16="http://schemas.microsoft.com/office/drawing/2014/main" id="{2DD5AFE1-C61C-C1F9-F374-DAF5838000EC}"/>
              </a:ext>
            </a:extLst>
          </p:cNvPr>
          <p:cNvSpPr txBox="1"/>
          <p:nvPr/>
        </p:nvSpPr>
        <p:spPr>
          <a:xfrm>
            <a:off x="1271961" y="1382736"/>
            <a:ext cx="9499671" cy="2585323"/>
          </a:xfrm>
          <a:prstGeom prst="rect">
            <a:avLst/>
          </a:prstGeom>
          <a:noFill/>
        </p:spPr>
        <p:txBody>
          <a:bodyPr wrap="square">
            <a:spAutoFit/>
          </a:bodyPr>
          <a:lstStyle/>
          <a:p>
            <a:pPr marL="265113" indent="-265113">
              <a:spcAft>
                <a:spcPts val="1000"/>
              </a:spcAft>
            </a:pPr>
            <a:r>
              <a:rPr lang="en-US" sz="1400" b="1"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rPr>
              <a:t>1.	JUJUR, </a:t>
            </a:r>
          </a:p>
          <a:p>
            <a:pPr marL="265113" indent="-265113">
              <a:spcAft>
                <a:spcPts val="1000"/>
              </a:spcAft>
            </a:pPr>
            <a:r>
              <a:rPr lang="en-US" sz="1400" b="1"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rPr>
              <a:t>2.	BEKERJA KERAS DAN CERDAS, </a:t>
            </a:r>
          </a:p>
          <a:p>
            <a:pPr marL="265113" indent="-265113">
              <a:spcAft>
                <a:spcPts val="1000"/>
              </a:spcAft>
            </a:pPr>
            <a:r>
              <a:rPr lang="en-US" sz="1400" b="1"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rPr>
              <a:t>3.	MAMPU MENHASILKAN SESUATU YANG BERGUNA BAGI HIDUP DAN KEHIDUPAN MANUSIA, </a:t>
            </a:r>
          </a:p>
          <a:p>
            <a:pPr marL="265113" indent="-265113">
              <a:spcAft>
                <a:spcPts val="1000"/>
              </a:spcAft>
            </a:pPr>
            <a:r>
              <a:rPr lang="en-US" sz="1400" b="1"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rPr>
              <a:t>4.	MENJADI MANUSIA PEMBELAJAR, </a:t>
            </a:r>
          </a:p>
          <a:p>
            <a:pPr marL="265113" indent="-265113">
              <a:spcAft>
                <a:spcPts val="1000"/>
              </a:spcAft>
            </a:pPr>
            <a:r>
              <a:rPr lang="en-US" sz="1400" b="1"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rPr>
              <a:t>5.	BERANI UNTUK TRANSPARAN DAN AKUNTABEL, </a:t>
            </a:r>
          </a:p>
          <a:p>
            <a:pPr marL="265113" indent="-265113">
              <a:spcAft>
                <a:spcPts val="1000"/>
              </a:spcAft>
            </a:pPr>
            <a:r>
              <a:rPr lang="en-US" sz="1400" b="1"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rPr>
              <a:t>6.	PEKA, PEDULI, BEREMPATI SERTA BERBELA RASA BAGI SESAMANYA YANG MENDERITA, </a:t>
            </a:r>
          </a:p>
          <a:p>
            <a:pPr marL="265113" indent="-265113">
              <a:spcAft>
                <a:spcPts val="1000"/>
              </a:spcAft>
            </a:pPr>
            <a:r>
              <a:rPr lang="en-US" sz="1400" b="1"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rPr>
              <a:t>7.	SENANTIASA BERUPAYA UNTUK MEWARASKAN DAN MENCERDASKAN KEHIDUPAN BERBANGSA DAN BERNEGARA YANG DIMULAI DARI DIRINYA SENDIRI, LINGKUNGAN KOMUNITASNYA DAN SEBAGAINYA.</a:t>
            </a:r>
          </a:p>
        </p:txBody>
      </p:sp>
      <p:sp>
        <p:nvSpPr>
          <p:cNvPr id="3" name="TextBox 2">
            <a:extLst>
              <a:ext uri="{FF2B5EF4-FFF2-40B4-BE49-F238E27FC236}">
                <a16:creationId xmlns:a16="http://schemas.microsoft.com/office/drawing/2014/main" id="{89918B89-E020-99FE-6C38-6688A1EB364B}"/>
              </a:ext>
            </a:extLst>
          </p:cNvPr>
          <p:cNvSpPr txBox="1"/>
          <p:nvPr/>
        </p:nvSpPr>
        <p:spPr>
          <a:xfrm>
            <a:off x="1271961" y="4123948"/>
            <a:ext cx="9499671" cy="2246769"/>
          </a:xfrm>
          <a:prstGeom prst="rect">
            <a:avLst/>
          </a:prstGeom>
          <a:noFill/>
        </p:spPr>
        <p:txBody>
          <a:bodyPr wrap="square">
            <a:spAutoFit/>
          </a:bodyPr>
          <a:lstStyle/>
          <a:p>
            <a:pPr>
              <a:spcAft>
                <a:spcPts val="1000"/>
              </a:spcAft>
            </a:pPr>
            <a:r>
              <a:rPr lang="en-US" sz="1400" b="1"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rPr>
              <a:t>KE 7 POINT DI ATAS TATKALA DIKERJAKAN DENGAN SEPENUH HATI DAN KETULUSAN HATI MAKA SEBENARNYA KITA SUDAH MENJADI PATRIOT PADA LINGKUP KEHIDUPAN SEHARI HARI YANG KITA LIHAT DAN RASAKAN. APA YANG TELAH KITA LAKUKAN TENTU BISA DITUMBUHKEMBANGKAN LAGI MENJADI PERJUANGAN-PERJUANGAN YANG LEBIH KOMPLEKS. MENJADI PATRIOT BUKAN DIRENCANAKAN ATAU DI DESIGN. PATRIOT MERUPAKAN PRODUK DARI : KINERJA, KETULUSAN HATI, KEBERANIAN DAN KERELAAN BERKORBAN, BUAH DARI PERJUANGAN, KEBAHAGIAAN BANYAK ORANG YANG MERUPAKAN PERJUANGAN BAGI SEMAKIN MANUSIAWINYA MANUSIA. PATRIOT BUKANLAH KARBITAN ATAU PRODUK INSTAN MELAINKAN SUATU PROSES PEMBELAJARAN PERJUANGAN PENGORBANAN TIDAK HANYA HARTA BENDA BAHKAN BISA DARAH DAN AIR MATA. PARA PATRIOT BERJUANG SEBAGAI PANGGILAN JIWA DAN HATI NURANINYA BAGI SESAMA BANGSA DAN NEGARANYA. PATRIOT MEMBERI PENCERAHAN PENYADARAN UNTUK SELALU DAPAT HIDUP DAN MENGHIDUPI SERTA UNTUK SEMAKIN MANUSIAWINYA MANUSIA.</a:t>
            </a:r>
          </a:p>
        </p:txBody>
      </p:sp>
      <p:grpSp>
        <p:nvGrpSpPr>
          <p:cNvPr id="4" name="Group 3">
            <a:extLst>
              <a:ext uri="{FF2B5EF4-FFF2-40B4-BE49-F238E27FC236}">
                <a16:creationId xmlns:a16="http://schemas.microsoft.com/office/drawing/2014/main" id="{A15A05CC-7AA5-A12C-C303-9EB682C1C097}"/>
              </a:ext>
            </a:extLst>
          </p:cNvPr>
          <p:cNvGrpSpPr/>
          <p:nvPr/>
        </p:nvGrpSpPr>
        <p:grpSpPr>
          <a:xfrm>
            <a:off x="11010533" y="275862"/>
            <a:ext cx="893797" cy="479796"/>
            <a:chOff x="3505200" y="902285"/>
            <a:chExt cx="3451535" cy="1852809"/>
          </a:xfrm>
        </p:grpSpPr>
        <p:pic>
          <p:nvPicPr>
            <p:cNvPr id="5" name="Picture 4">
              <a:extLst>
                <a:ext uri="{FF2B5EF4-FFF2-40B4-BE49-F238E27FC236}">
                  <a16:creationId xmlns:a16="http://schemas.microsoft.com/office/drawing/2014/main" id="{CEBB8552-DC20-3CC3-1386-7C7F03F01FA8}"/>
                </a:ext>
              </a:extLst>
            </p:cNvPr>
            <p:cNvPicPr>
              <a:picLocks noChangeAspect="1"/>
            </p:cNvPicPr>
            <p:nvPr/>
          </p:nvPicPr>
          <p:blipFill>
            <a:blip r:embed="rId3"/>
            <a:srcRect/>
            <a:stretch/>
          </p:blipFill>
          <p:spPr>
            <a:xfrm>
              <a:off x="5426869" y="955250"/>
              <a:ext cx="1529866" cy="1799844"/>
            </a:xfrm>
            <a:prstGeom prst="rect">
              <a:avLst/>
            </a:prstGeom>
          </p:spPr>
        </p:pic>
        <p:pic>
          <p:nvPicPr>
            <p:cNvPr id="6" name="Picture 5">
              <a:extLst>
                <a:ext uri="{FF2B5EF4-FFF2-40B4-BE49-F238E27FC236}">
                  <a16:creationId xmlns:a16="http://schemas.microsoft.com/office/drawing/2014/main" id="{58C5048E-B719-4E5B-77C0-C19FB03C36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902285"/>
              <a:ext cx="1737009" cy="1778508"/>
            </a:xfrm>
            <a:prstGeom prst="rect">
              <a:avLst/>
            </a:prstGeom>
          </p:spPr>
        </p:pic>
      </p:grpSp>
    </p:spTree>
    <p:extLst>
      <p:ext uri="{BB962C8B-B14F-4D97-AF65-F5344CB8AC3E}">
        <p14:creationId xmlns:p14="http://schemas.microsoft.com/office/powerpoint/2010/main" val="1743236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5F1A0-C721-C512-B40A-142B9DB7E16F}"/>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9E89282C-7E0C-5FD4-67C7-7C780AB181EC}"/>
              </a:ext>
            </a:extLst>
          </p:cNvPr>
          <p:cNvSpPr/>
          <p:nvPr/>
        </p:nvSpPr>
        <p:spPr>
          <a:xfrm>
            <a:off x="0" y="274320"/>
            <a:ext cx="12192000" cy="645777"/>
          </a:xfrm>
          <a:prstGeom prst="rect">
            <a:avLst/>
          </a:prstGeom>
          <a:solidFill>
            <a:srgbClr val="F4E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TextBox 13">
            <a:extLst>
              <a:ext uri="{FF2B5EF4-FFF2-40B4-BE49-F238E27FC236}">
                <a16:creationId xmlns:a16="http://schemas.microsoft.com/office/drawing/2014/main" id="{5EFB4C00-CD76-9498-7CD9-487D4615B21C}"/>
              </a:ext>
            </a:extLst>
          </p:cNvPr>
          <p:cNvSpPr txBox="1"/>
          <p:nvPr/>
        </p:nvSpPr>
        <p:spPr>
          <a:xfrm>
            <a:off x="652273" y="338220"/>
            <a:ext cx="11539727" cy="400110"/>
          </a:xfrm>
          <a:prstGeom prst="rect">
            <a:avLst/>
          </a:prstGeom>
          <a:noFill/>
        </p:spPr>
        <p:txBody>
          <a:bodyPr wrap="square">
            <a:spAutoFit/>
          </a:bodyPr>
          <a:lstStyle/>
          <a:p>
            <a:pPr>
              <a:spcAft>
                <a:spcPts val="1000"/>
              </a:spcAft>
            </a:pPr>
            <a:r>
              <a:rPr lang="sv-SE" sz="2000" b="1" kern="100" dirty="0">
                <a:effectLst/>
                <a:latin typeface="Calibri" panose="020F0502020204030204" pitchFamily="34" charset="0"/>
                <a:ea typeface="Calibri" panose="020F0502020204030204" pitchFamily="34" charset="0"/>
                <a:cs typeface="Times New Roman" panose="02020603050405020304" pitchFamily="18" charset="0"/>
              </a:rPr>
              <a:t>SIKAP DAN SEMANGAT PATRIOTISME DALAM MENGAMALKAN PANCASILA SEBAGAI BERIKUT:</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2D9366F-662A-F3E9-0230-3E47189D471E}"/>
              </a:ext>
            </a:extLst>
          </p:cNvPr>
          <p:cNvSpPr txBox="1"/>
          <p:nvPr/>
        </p:nvSpPr>
        <p:spPr>
          <a:xfrm>
            <a:off x="912491" y="1086582"/>
            <a:ext cx="10367017" cy="1302023"/>
          </a:xfrm>
          <a:prstGeom prst="rect">
            <a:avLst/>
          </a:prstGeom>
          <a:noFill/>
        </p:spPr>
        <p:txBody>
          <a:bodyPr wrap="square">
            <a:spAutoFit/>
          </a:bodyPr>
          <a:lstStyle/>
          <a:p>
            <a:pPr marL="265113" indent="-265113">
              <a:lnSpc>
                <a:spcPct val="115000"/>
              </a:lnSpc>
            </a:pPr>
            <a:r>
              <a:rPr lang="en-US" sz="1400" b="1"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rPr>
              <a:t>1.	NILAI KETUHANAN YANG MAHA ESA</a:t>
            </a:r>
          </a:p>
          <a:p>
            <a:pPr marL="265113">
              <a:lnSpc>
                <a:spcPct val="115000"/>
              </a:lnSpc>
            </a:pPr>
            <a:r>
              <a:rPr lang="en-US" sz="1100"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rPr>
              <a:t>BERIMAN KEPADA TUHAN YANG MAHA ESA, INI SESUAI DENGAN AGAMA DAN KEYAKINAN SEJALAN DENGAN ASAS KEMANUSIAAN YANG ADIL DAN BERADAP. NILAI LUHUR INI TELAH MELANDASI KERUKUNAN HIDUP BERBANGSA, BERMASYARAKAT, DAN JUGA BERNEGARA. DI NEGARA KITA TEPATNYA DI INDONESIA, TERDAPAT BANYAK SEKALI MACAM-MACA AGAMA YANG BERBEDA. MASING-MASING TELAH MEMPERCAYAI AGAMA YANG TELAH DIANUTNYA SEHINGGA KERUKUNAN DIANTARA PENGANUT AGAMA TETAP TERPELIHARA. IMAN DAN TAKWA KEPADA TUHAN YANG MAHA ESA TELAH TERPATRI DALAM HATI PENGANUT AGAMA, NILAI YANG TERKANDUNG DALAM SETIAP SILA PANCASILA BACA JUGA - PENGERTIAN PANCASILA MENURUT PARA AHLI.</a:t>
            </a:r>
          </a:p>
        </p:txBody>
      </p:sp>
      <p:sp>
        <p:nvSpPr>
          <p:cNvPr id="5" name="TextBox 4">
            <a:extLst>
              <a:ext uri="{FF2B5EF4-FFF2-40B4-BE49-F238E27FC236}">
                <a16:creationId xmlns:a16="http://schemas.microsoft.com/office/drawing/2014/main" id="{3D2B4D0D-B0B1-E480-D470-CC973813E4C2}"/>
              </a:ext>
            </a:extLst>
          </p:cNvPr>
          <p:cNvSpPr txBox="1"/>
          <p:nvPr/>
        </p:nvSpPr>
        <p:spPr>
          <a:xfrm>
            <a:off x="912491" y="2374140"/>
            <a:ext cx="10367017" cy="965777"/>
          </a:xfrm>
          <a:prstGeom prst="rect">
            <a:avLst/>
          </a:prstGeom>
          <a:noFill/>
        </p:spPr>
        <p:txBody>
          <a:bodyPr wrap="square">
            <a:spAutoFit/>
          </a:bodyPr>
          <a:lstStyle/>
          <a:p>
            <a:pPr marL="265113" indent="-265113">
              <a:lnSpc>
                <a:spcPct val="115000"/>
              </a:lnSpc>
            </a:pPr>
            <a:r>
              <a:rPr lang="en-US" sz="1400" b="1"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rPr>
              <a:t>2.	NILAI KEMANUSIAAN YANG ADIL DAN BERADAB</a:t>
            </a:r>
          </a:p>
          <a:p>
            <a:pPr marL="265113" indent="-265113">
              <a:lnSpc>
                <a:spcPct val="115000"/>
              </a:lnSpc>
            </a:pPr>
            <a:r>
              <a:rPr lang="en-US" sz="1400" b="1" kern="100" dirty="0">
                <a:solidFill>
                  <a:srgbClr val="101010"/>
                </a:solidFill>
                <a:latin typeface="Calibri" panose="020F0502020204030204" pitchFamily="34" charset="0"/>
                <a:ea typeface="Calibri" panose="020F0502020204030204" pitchFamily="34" charset="0"/>
                <a:cs typeface="Times New Roman" panose="02020603050405020304" pitchFamily="18" charset="0"/>
              </a:rPr>
              <a:t>	</a:t>
            </a:r>
            <a:r>
              <a:rPr lang="en-US" sz="1100"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rPr>
              <a:t>MUNGKIN SETIAP WARGA NEGARA TELAH MENGAKUI PERSAMAAN DERAJAT, KEWAJIBAN ANTARA SESAMA MANUSIA SEBAGAI ASAS KEBERSAMAAN BANGSA INDONESIA, DAN HAK. DENGAN MENJUNJUNG TINGGI PERSAMAAN DERAJAT, HAK, KEWAJIBAN, MAKA SELURUH BANGSA INDONESIA BERSAMA-SAMA AKAN MAMPU MENEGAKKAN DAN JUGA MEMELIHARA KEBERSAMAAN YANG DINAMIS DAN SELALU MENGARAH PADA KEMANTAPAN YANG TELAH DISEMPURNAKAN.</a:t>
            </a:r>
          </a:p>
        </p:txBody>
      </p:sp>
      <p:sp>
        <p:nvSpPr>
          <p:cNvPr id="6" name="TextBox 5">
            <a:extLst>
              <a:ext uri="{FF2B5EF4-FFF2-40B4-BE49-F238E27FC236}">
                <a16:creationId xmlns:a16="http://schemas.microsoft.com/office/drawing/2014/main" id="{9B0E1D46-D002-52D4-E6BC-C250737AC14D}"/>
              </a:ext>
            </a:extLst>
          </p:cNvPr>
          <p:cNvSpPr txBox="1"/>
          <p:nvPr/>
        </p:nvSpPr>
        <p:spPr>
          <a:xfrm>
            <a:off x="912491" y="3376493"/>
            <a:ext cx="10367017" cy="965777"/>
          </a:xfrm>
          <a:prstGeom prst="rect">
            <a:avLst/>
          </a:prstGeom>
          <a:noFill/>
        </p:spPr>
        <p:txBody>
          <a:bodyPr wrap="square">
            <a:spAutoFit/>
          </a:bodyPr>
          <a:lstStyle/>
          <a:p>
            <a:pPr marL="265113" indent="-265113">
              <a:lnSpc>
                <a:spcPct val="115000"/>
              </a:lnSpc>
            </a:pPr>
            <a:r>
              <a:rPr lang="en-US" sz="1400" b="1"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rPr>
              <a:t>3.	NILAI PERSATUAN INDONESIA</a:t>
            </a:r>
          </a:p>
          <a:p>
            <a:pPr marL="265113" indent="-265113">
              <a:lnSpc>
                <a:spcPct val="115000"/>
              </a:lnSpc>
            </a:pPr>
            <a:r>
              <a:rPr lang="en-US" sz="1400" b="1" kern="100" dirty="0">
                <a:solidFill>
                  <a:srgbClr val="101010"/>
                </a:solidFill>
                <a:latin typeface="Calibri" panose="020F0502020204030204" pitchFamily="34" charset="0"/>
                <a:ea typeface="Calibri" panose="020F0502020204030204" pitchFamily="34" charset="0"/>
                <a:cs typeface="Times New Roman" panose="02020603050405020304" pitchFamily="18" charset="0"/>
              </a:rPr>
              <a:t>	</a:t>
            </a:r>
            <a:r>
              <a:rPr lang="en-US" sz="1100"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rPr>
              <a:t>SETIAP WARGA NEGARA MENGUTAMAKAN PERSATUAN, KEPENTINGAN, KESATUAN, DAN JUGA KESELAMATAN BANGSA DAN NEGARA DI ATAS KEPENTINGAN PRIBADI GOLONGAN. SIKAP TERSEBUT MELAHIRKAN KESANGGUPAN DAN KERELAAN BERKORBAN UNTUK KEPENTINGAN BANGSA DAN NEGARA. SIKAP POSITIF INI TELAH DILANDASI OLEH RASA CINTA DAN SAYANG KEPADA TANAH AIR (PATRIOTIS) DAN JUGA RASA CINTA KEPADA BANGSA DAN NEGARA (NASIONALIS).</a:t>
            </a:r>
          </a:p>
        </p:txBody>
      </p:sp>
      <p:sp>
        <p:nvSpPr>
          <p:cNvPr id="7" name="TextBox 6">
            <a:extLst>
              <a:ext uri="{FF2B5EF4-FFF2-40B4-BE49-F238E27FC236}">
                <a16:creationId xmlns:a16="http://schemas.microsoft.com/office/drawing/2014/main" id="{6E4F5D3F-8BA7-B254-DFAE-C64B1B7AC041}"/>
              </a:ext>
            </a:extLst>
          </p:cNvPr>
          <p:cNvSpPr txBox="1"/>
          <p:nvPr/>
        </p:nvSpPr>
        <p:spPr>
          <a:xfrm>
            <a:off x="912491" y="4356981"/>
            <a:ext cx="10367017" cy="965777"/>
          </a:xfrm>
          <a:prstGeom prst="rect">
            <a:avLst/>
          </a:prstGeom>
          <a:noFill/>
        </p:spPr>
        <p:txBody>
          <a:bodyPr wrap="square">
            <a:spAutoFit/>
          </a:bodyPr>
          <a:lstStyle/>
          <a:p>
            <a:pPr marL="265113" indent="-265113">
              <a:lnSpc>
                <a:spcPct val="115000"/>
              </a:lnSpc>
            </a:pPr>
            <a:r>
              <a:rPr lang="en-US" sz="1400" b="1"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rPr>
              <a:t>4.	NILAI KERAKYATAN YANG DIPIMPIN OLEH HIKMAT KEBIJAKSANAAN DALAM PERMUSYAWARATAN/ PERWAKILAN</a:t>
            </a:r>
          </a:p>
          <a:p>
            <a:pPr marL="265113" indent="-265113">
              <a:lnSpc>
                <a:spcPct val="115000"/>
              </a:lnSpc>
            </a:pPr>
            <a:r>
              <a:rPr lang="en-US" sz="1400" b="1" kern="100" dirty="0">
                <a:solidFill>
                  <a:srgbClr val="101010"/>
                </a:solidFill>
                <a:latin typeface="Calibri" panose="020F0502020204030204" pitchFamily="34" charset="0"/>
                <a:ea typeface="Calibri" panose="020F0502020204030204" pitchFamily="34" charset="0"/>
                <a:cs typeface="Times New Roman" panose="02020603050405020304" pitchFamily="18" charset="0"/>
              </a:rPr>
              <a:t>	</a:t>
            </a:r>
            <a:r>
              <a:rPr lang="en-US" sz="1100"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rPr>
              <a:t>SETIAP WARGA NEGARA PASTI MEMILIKI KEDUDUKAN YANG BAIK. KEDUDUKAN YANG SAMA TERSEBUT DIGUNAKAN DENGAN KESADARAN DAN MENGUTAMAKAN KEPENTINGAN NEGARA DAN MASYARAKAT. SELAIN ITU, WARGA NEGARA INDONESIA HARUS SELALU MENGUTAMAKAN MUSYAWARAH UNTUK MUFAKAT DALAM MENYELESAIKAN SUATU PERSOALAN BERSAMA.</a:t>
            </a:r>
          </a:p>
        </p:txBody>
      </p:sp>
      <p:sp>
        <p:nvSpPr>
          <p:cNvPr id="8" name="TextBox 7">
            <a:extLst>
              <a:ext uri="{FF2B5EF4-FFF2-40B4-BE49-F238E27FC236}">
                <a16:creationId xmlns:a16="http://schemas.microsoft.com/office/drawing/2014/main" id="{48A33517-5B35-E908-8BD3-23B540E8234F}"/>
              </a:ext>
            </a:extLst>
          </p:cNvPr>
          <p:cNvSpPr txBox="1"/>
          <p:nvPr/>
        </p:nvSpPr>
        <p:spPr>
          <a:xfrm>
            <a:off x="912491" y="5359334"/>
            <a:ext cx="10367017" cy="1160446"/>
          </a:xfrm>
          <a:prstGeom prst="rect">
            <a:avLst/>
          </a:prstGeom>
          <a:noFill/>
        </p:spPr>
        <p:txBody>
          <a:bodyPr wrap="square">
            <a:spAutoFit/>
          </a:bodyPr>
          <a:lstStyle/>
          <a:p>
            <a:pPr marL="265113" indent="-265113">
              <a:lnSpc>
                <a:spcPct val="115000"/>
              </a:lnSpc>
            </a:pPr>
            <a:r>
              <a:rPr lang="en-US" sz="1400" b="1"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rPr>
              <a:t>5.	NILAI-NILAI KEADILAN SOSIAL BAGI SELURUH RAKYAT INDONESIA</a:t>
            </a:r>
          </a:p>
          <a:p>
            <a:pPr marL="265113" indent="-265113">
              <a:lnSpc>
                <a:spcPct val="115000"/>
              </a:lnSpc>
            </a:pPr>
            <a:r>
              <a:rPr lang="en-US" sz="1400" b="1" kern="100" dirty="0">
                <a:solidFill>
                  <a:srgbClr val="101010"/>
                </a:solidFill>
                <a:latin typeface="Calibri" panose="020F0502020204030204" pitchFamily="34" charset="0"/>
                <a:ea typeface="Calibri" panose="020F0502020204030204" pitchFamily="34" charset="0"/>
                <a:cs typeface="Times New Roman" panose="02020603050405020304" pitchFamily="18" charset="0"/>
              </a:rPr>
              <a:t>	</a:t>
            </a:r>
            <a:r>
              <a:rPr lang="en-US" sz="1100"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rPr>
              <a:t>KITA HARUS MENGINDARKAN DIRI DARI SIFAT PEMBOROSAN, SELALU BERGAYA HIDUP MEWAH DAN PERBUATAN-PERBUATAN YANG MERUGIKAN KEPENTINGAN UMUM. BEKERJA KERAS DAN JUGA MENGHARGAI HASIL KERJA KERAS ORANG LAIN SANGAT DIBUTUHKAN DALAM MEWUJUDKAN SIKAP KEBERSAMAAN. DISAAT TERJADINYA KRISIS NASIONAL TERJADI ANCAMAN BERAT TERHADAP KELANGSUNGAN HIDUP BANGSA DAN BERNEGARA, DAN TINDAKAN DARI SEKOLOMPOK ORANG-ORANG YANG MENGARAH PADA DISINTEGRASI BANGSA. TAPI, PANCASILA SELALU MENJADI PEGANGAN BERSAMA DAN JUGA IDEOLOGI NEGARA TAK TERGOYAHKAN SEDIKIT PUN.</a:t>
            </a:r>
          </a:p>
        </p:txBody>
      </p:sp>
      <p:grpSp>
        <p:nvGrpSpPr>
          <p:cNvPr id="10" name="Group 9">
            <a:extLst>
              <a:ext uri="{FF2B5EF4-FFF2-40B4-BE49-F238E27FC236}">
                <a16:creationId xmlns:a16="http://schemas.microsoft.com/office/drawing/2014/main" id="{08365AE4-3884-A9AB-FC46-3112512A0B76}"/>
              </a:ext>
            </a:extLst>
          </p:cNvPr>
          <p:cNvGrpSpPr/>
          <p:nvPr/>
        </p:nvGrpSpPr>
        <p:grpSpPr>
          <a:xfrm>
            <a:off x="11010533" y="349014"/>
            <a:ext cx="893797" cy="479796"/>
            <a:chOff x="3505200" y="902285"/>
            <a:chExt cx="3451535" cy="1852809"/>
          </a:xfrm>
        </p:grpSpPr>
        <p:pic>
          <p:nvPicPr>
            <p:cNvPr id="11" name="Picture 10">
              <a:extLst>
                <a:ext uri="{FF2B5EF4-FFF2-40B4-BE49-F238E27FC236}">
                  <a16:creationId xmlns:a16="http://schemas.microsoft.com/office/drawing/2014/main" id="{6AC99F0A-EDD3-DFD7-AC37-88BD70A2E594}"/>
                </a:ext>
              </a:extLst>
            </p:cNvPr>
            <p:cNvPicPr>
              <a:picLocks noChangeAspect="1"/>
            </p:cNvPicPr>
            <p:nvPr/>
          </p:nvPicPr>
          <p:blipFill>
            <a:blip r:embed="rId3"/>
            <a:srcRect/>
            <a:stretch/>
          </p:blipFill>
          <p:spPr>
            <a:xfrm>
              <a:off x="5426869" y="955250"/>
              <a:ext cx="1529866" cy="1799844"/>
            </a:xfrm>
            <a:prstGeom prst="rect">
              <a:avLst/>
            </a:prstGeom>
          </p:spPr>
        </p:pic>
        <p:pic>
          <p:nvPicPr>
            <p:cNvPr id="12" name="Picture 11">
              <a:extLst>
                <a:ext uri="{FF2B5EF4-FFF2-40B4-BE49-F238E27FC236}">
                  <a16:creationId xmlns:a16="http://schemas.microsoft.com/office/drawing/2014/main" id="{E04B3D8E-F884-80D1-141B-CDA43A0002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902285"/>
              <a:ext cx="1737009" cy="1778508"/>
            </a:xfrm>
            <a:prstGeom prst="rect">
              <a:avLst/>
            </a:prstGeom>
          </p:spPr>
        </p:pic>
      </p:grpSp>
    </p:spTree>
    <p:extLst>
      <p:ext uri="{BB962C8B-B14F-4D97-AF65-F5344CB8AC3E}">
        <p14:creationId xmlns:p14="http://schemas.microsoft.com/office/powerpoint/2010/main" val="13997959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C555C-B119-B40E-96A9-B0A23C682458}"/>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90393A56-BD17-AE0F-CA7A-9D325B1FB804}"/>
              </a:ext>
            </a:extLst>
          </p:cNvPr>
          <p:cNvSpPr txBox="1"/>
          <p:nvPr/>
        </p:nvSpPr>
        <p:spPr>
          <a:xfrm>
            <a:off x="1287395" y="320990"/>
            <a:ext cx="10367017" cy="710707"/>
          </a:xfrm>
          <a:prstGeom prst="rect">
            <a:avLst/>
          </a:prstGeom>
          <a:noFill/>
        </p:spPr>
        <p:txBody>
          <a:bodyPr wrap="square">
            <a:spAutoFit/>
          </a:bodyPr>
          <a:lstStyle/>
          <a:p>
            <a:pPr>
              <a:lnSpc>
                <a:spcPct val="115000"/>
              </a:lnSpc>
            </a:pPr>
            <a:r>
              <a:rPr lang="en-US" b="1"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rPr>
              <a:t>TUJUAN DASAR LEMDIKLAT POLRI ADALAH  POLISI DALAM PEMOLISIANNNYA PASSIONNYA MAMPU MENUNJUKAN :</a:t>
            </a:r>
            <a:endParaRPr lang="en-US" sz="1400"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FC944916-9AD6-0D91-7C86-D9D882CEBFD3}"/>
              </a:ext>
            </a:extLst>
          </p:cNvPr>
          <p:cNvSpPr/>
          <p:nvPr/>
        </p:nvSpPr>
        <p:spPr>
          <a:xfrm>
            <a:off x="1287395" y="1152144"/>
            <a:ext cx="10222992" cy="429768"/>
          </a:xfrm>
          <a:prstGeom prst="roundRect">
            <a:avLst/>
          </a:prstGeom>
          <a:solidFill>
            <a:schemeClr val="accent2">
              <a:lumMod val="5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fi-FI"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	POLISI SEBAGAI PENJAGA KEHIDUPAN</a:t>
            </a:r>
          </a:p>
        </p:txBody>
      </p:sp>
      <p:sp>
        <p:nvSpPr>
          <p:cNvPr id="10" name="Rectangle: Rounded Corners 9">
            <a:extLst>
              <a:ext uri="{FF2B5EF4-FFF2-40B4-BE49-F238E27FC236}">
                <a16:creationId xmlns:a16="http://schemas.microsoft.com/office/drawing/2014/main" id="{28DE7269-978D-99D3-55C9-69AC842BFB77}"/>
              </a:ext>
            </a:extLst>
          </p:cNvPr>
          <p:cNvSpPr/>
          <p:nvPr/>
        </p:nvSpPr>
        <p:spPr>
          <a:xfrm>
            <a:off x="1287395" y="1702359"/>
            <a:ext cx="10222992" cy="429768"/>
          </a:xfrm>
          <a:prstGeom prst="roundRect">
            <a:avLst/>
          </a:prstGeom>
          <a:solidFill>
            <a:schemeClr val="accent2">
              <a:lumMod val="75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	POLISI SEBAGAI PEMBANGUN PERADABAN</a:t>
            </a:r>
          </a:p>
        </p:txBody>
      </p:sp>
      <p:sp>
        <p:nvSpPr>
          <p:cNvPr id="13" name="Rectangle: Rounded Corners 12">
            <a:extLst>
              <a:ext uri="{FF2B5EF4-FFF2-40B4-BE49-F238E27FC236}">
                <a16:creationId xmlns:a16="http://schemas.microsoft.com/office/drawing/2014/main" id="{4D266782-9C1C-21A6-4143-5B54651BF38E}"/>
              </a:ext>
            </a:extLst>
          </p:cNvPr>
          <p:cNvSpPr/>
          <p:nvPr/>
        </p:nvSpPr>
        <p:spPr>
          <a:xfrm>
            <a:off x="1287395" y="2252574"/>
            <a:ext cx="10222992" cy="429768"/>
          </a:xfrm>
          <a:prstGeom prst="roundRect">
            <a:avLst/>
          </a:prstGeom>
          <a:solidFill>
            <a:schemeClr val="accent2">
              <a:lumMod val="5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fi-FI"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	POLISI SEBAGAI PEJUANG KEMANUSIAAN</a:t>
            </a:r>
          </a:p>
        </p:txBody>
      </p:sp>
      <p:sp>
        <p:nvSpPr>
          <p:cNvPr id="15" name="Rectangle: Rounded Corners 14">
            <a:extLst>
              <a:ext uri="{FF2B5EF4-FFF2-40B4-BE49-F238E27FC236}">
                <a16:creationId xmlns:a16="http://schemas.microsoft.com/office/drawing/2014/main" id="{9BBA6FF3-F66B-472F-CAC1-A1D4EFDC8C32}"/>
              </a:ext>
            </a:extLst>
          </p:cNvPr>
          <p:cNvSpPr/>
          <p:nvPr/>
        </p:nvSpPr>
        <p:spPr>
          <a:xfrm>
            <a:off x="1287395" y="2802789"/>
            <a:ext cx="10222992" cy="429768"/>
          </a:xfrm>
          <a:prstGeom prst="roundRect">
            <a:avLst/>
          </a:prstGeom>
          <a:solidFill>
            <a:schemeClr val="accent2">
              <a:lumMod val="75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	POLISI SEBAGAI PENEGAK HUKUM DAN KEADILAN</a:t>
            </a:r>
          </a:p>
        </p:txBody>
      </p:sp>
      <p:sp>
        <p:nvSpPr>
          <p:cNvPr id="16" name="Rectangle: Rounded Corners 15">
            <a:extLst>
              <a:ext uri="{FF2B5EF4-FFF2-40B4-BE49-F238E27FC236}">
                <a16:creationId xmlns:a16="http://schemas.microsoft.com/office/drawing/2014/main" id="{96E0F3DC-2145-DD09-97F6-C4233BC9829F}"/>
              </a:ext>
            </a:extLst>
          </p:cNvPr>
          <p:cNvSpPr/>
          <p:nvPr/>
        </p:nvSpPr>
        <p:spPr>
          <a:xfrm>
            <a:off x="1287395" y="3353004"/>
            <a:ext cx="10222992" cy="429768"/>
          </a:xfrm>
          <a:prstGeom prst="roundRect">
            <a:avLst/>
          </a:prstGeom>
          <a:solidFill>
            <a:schemeClr val="accent2">
              <a:lumMod val="5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fi-FI"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5.	PEMOLISIANNYA MENUNJUKKAN TINGKAT DAN KUAKITAS : PROFESIONAL, CERDAS BERMORAL DAN MODERN YABG DILANDASI : KESADARAN, TANGAGUNG JAWAB DAN DISIPLIN</a:t>
            </a:r>
          </a:p>
        </p:txBody>
      </p:sp>
      <p:sp>
        <p:nvSpPr>
          <p:cNvPr id="17" name="Rectangle: Rounded Corners 16">
            <a:extLst>
              <a:ext uri="{FF2B5EF4-FFF2-40B4-BE49-F238E27FC236}">
                <a16:creationId xmlns:a16="http://schemas.microsoft.com/office/drawing/2014/main" id="{581B0A1B-75A4-7C27-EEEC-2A7AA2EEECE8}"/>
              </a:ext>
            </a:extLst>
          </p:cNvPr>
          <p:cNvSpPr/>
          <p:nvPr/>
        </p:nvSpPr>
        <p:spPr>
          <a:xfrm>
            <a:off x="1287395" y="3903219"/>
            <a:ext cx="10222992" cy="429768"/>
          </a:xfrm>
          <a:prstGeom prst="roundRect">
            <a:avLst/>
          </a:prstGeom>
          <a:solidFill>
            <a:schemeClr val="accent2">
              <a:lumMod val="75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6.	PEMOLISIANNYA SMART POLICING, HARMONI DAN TERINTEGRASINYA CONVENTIONAL POLICING, ELECTRONIC POLICING DAN FORENSIC POLICING</a:t>
            </a:r>
          </a:p>
        </p:txBody>
      </p:sp>
      <p:sp>
        <p:nvSpPr>
          <p:cNvPr id="18" name="Rectangle: Rounded Corners 17">
            <a:extLst>
              <a:ext uri="{FF2B5EF4-FFF2-40B4-BE49-F238E27FC236}">
                <a16:creationId xmlns:a16="http://schemas.microsoft.com/office/drawing/2014/main" id="{A48C6274-1D42-BD11-C8A3-CEE53AC4E4E2}"/>
              </a:ext>
            </a:extLst>
          </p:cNvPr>
          <p:cNvSpPr/>
          <p:nvPr/>
        </p:nvSpPr>
        <p:spPr>
          <a:xfrm>
            <a:off x="1287395" y="4453434"/>
            <a:ext cx="10222992" cy="429768"/>
          </a:xfrm>
          <a:prstGeom prst="roundRect">
            <a:avLst/>
          </a:prstGeom>
          <a:solidFill>
            <a:schemeClr val="accent2">
              <a:lumMod val="5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fi-FI"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7.	PEMOLISIANNYA BERBASIS PADA SUPREMASI HUKUM</a:t>
            </a:r>
          </a:p>
        </p:txBody>
      </p:sp>
      <p:sp>
        <p:nvSpPr>
          <p:cNvPr id="19" name="Rectangle: Rounded Corners 18">
            <a:extLst>
              <a:ext uri="{FF2B5EF4-FFF2-40B4-BE49-F238E27FC236}">
                <a16:creationId xmlns:a16="http://schemas.microsoft.com/office/drawing/2014/main" id="{114150ED-F3DD-68FA-88FC-FD07EE835C12}"/>
              </a:ext>
            </a:extLst>
          </p:cNvPr>
          <p:cNvSpPr/>
          <p:nvPr/>
        </p:nvSpPr>
        <p:spPr>
          <a:xfrm>
            <a:off x="1287395" y="5003649"/>
            <a:ext cx="10222992" cy="429768"/>
          </a:xfrm>
          <a:prstGeom prst="roundRect">
            <a:avLst/>
          </a:prstGeom>
          <a:solidFill>
            <a:schemeClr val="accent2">
              <a:lumMod val="75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8.	PEMOLISIANNYA MAMPU MEMBERIKAN JAMINAN DAN PERLINDUNGAN HAM</a:t>
            </a:r>
          </a:p>
        </p:txBody>
      </p:sp>
      <p:sp>
        <p:nvSpPr>
          <p:cNvPr id="20" name="Rectangle: Rounded Corners 19">
            <a:extLst>
              <a:ext uri="{FF2B5EF4-FFF2-40B4-BE49-F238E27FC236}">
                <a16:creationId xmlns:a16="http://schemas.microsoft.com/office/drawing/2014/main" id="{76D1FACE-E1E5-602F-091D-7BD86E307E6E}"/>
              </a:ext>
            </a:extLst>
          </p:cNvPr>
          <p:cNvSpPr/>
          <p:nvPr/>
        </p:nvSpPr>
        <p:spPr>
          <a:xfrm>
            <a:off x="1287395" y="5553864"/>
            <a:ext cx="10222992" cy="429768"/>
          </a:xfrm>
          <a:prstGeom prst="roundRect">
            <a:avLst/>
          </a:prstGeom>
          <a:solidFill>
            <a:schemeClr val="accent2">
              <a:lumMod val="5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fi-FI"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9.	PEMOLISIANNYA TRANSPARAN DAN AKUNTABEL SECARA MORAL, SECARA HUKUM, SECARA ADMINISTRASI, SECARA FUNGSIONAL DAN SECARA SOSIAL</a:t>
            </a:r>
          </a:p>
        </p:txBody>
      </p:sp>
      <p:sp>
        <p:nvSpPr>
          <p:cNvPr id="21" name="Rectangle: Rounded Corners 20">
            <a:extLst>
              <a:ext uri="{FF2B5EF4-FFF2-40B4-BE49-F238E27FC236}">
                <a16:creationId xmlns:a16="http://schemas.microsoft.com/office/drawing/2014/main" id="{2D8CCCBE-5685-6BFA-D8A2-B5D40C57F965}"/>
              </a:ext>
            </a:extLst>
          </p:cNvPr>
          <p:cNvSpPr/>
          <p:nvPr/>
        </p:nvSpPr>
        <p:spPr>
          <a:xfrm>
            <a:off x="1287395" y="6104079"/>
            <a:ext cx="10222992" cy="429768"/>
          </a:xfrm>
          <a:prstGeom prst="roundRect">
            <a:avLst/>
          </a:prstGeom>
          <a:solidFill>
            <a:schemeClr val="accent2">
              <a:lumMod val="75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10.	PEMOLISIANNYA BERORIENTASI PADA PENINGKATAN KUALITAS HIDUP MASYARAKAT</a:t>
            </a:r>
          </a:p>
        </p:txBody>
      </p:sp>
      <p:grpSp>
        <p:nvGrpSpPr>
          <p:cNvPr id="22" name="Group 21">
            <a:extLst>
              <a:ext uri="{FF2B5EF4-FFF2-40B4-BE49-F238E27FC236}">
                <a16:creationId xmlns:a16="http://schemas.microsoft.com/office/drawing/2014/main" id="{A83A0543-8C56-A9F0-85E9-F1C6FEBAC1ED}"/>
              </a:ext>
            </a:extLst>
          </p:cNvPr>
          <p:cNvGrpSpPr/>
          <p:nvPr/>
        </p:nvGrpSpPr>
        <p:grpSpPr>
          <a:xfrm>
            <a:off x="11010533" y="275862"/>
            <a:ext cx="893797" cy="479796"/>
            <a:chOff x="3505200" y="902285"/>
            <a:chExt cx="3451535" cy="1852809"/>
          </a:xfrm>
        </p:grpSpPr>
        <p:pic>
          <p:nvPicPr>
            <p:cNvPr id="23" name="Picture 22">
              <a:extLst>
                <a:ext uri="{FF2B5EF4-FFF2-40B4-BE49-F238E27FC236}">
                  <a16:creationId xmlns:a16="http://schemas.microsoft.com/office/drawing/2014/main" id="{F3BEC757-7BF3-A46F-E593-BB34D17991B2}"/>
                </a:ext>
              </a:extLst>
            </p:cNvPr>
            <p:cNvPicPr>
              <a:picLocks noChangeAspect="1"/>
            </p:cNvPicPr>
            <p:nvPr/>
          </p:nvPicPr>
          <p:blipFill>
            <a:blip r:embed="rId3"/>
            <a:srcRect/>
            <a:stretch/>
          </p:blipFill>
          <p:spPr>
            <a:xfrm>
              <a:off x="5426869" y="955250"/>
              <a:ext cx="1529866" cy="1799844"/>
            </a:xfrm>
            <a:prstGeom prst="rect">
              <a:avLst/>
            </a:prstGeom>
          </p:spPr>
        </p:pic>
        <p:pic>
          <p:nvPicPr>
            <p:cNvPr id="24" name="Picture 23">
              <a:extLst>
                <a:ext uri="{FF2B5EF4-FFF2-40B4-BE49-F238E27FC236}">
                  <a16:creationId xmlns:a16="http://schemas.microsoft.com/office/drawing/2014/main" id="{869439B8-DE00-2E15-A062-8AFD8A70AD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902285"/>
              <a:ext cx="1737009" cy="1778508"/>
            </a:xfrm>
            <a:prstGeom prst="rect">
              <a:avLst/>
            </a:prstGeom>
          </p:spPr>
        </p:pic>
      </p:grpSp>
    </p:spTree>
    <p:extLst>
      <p:ext uri="{BB962C8B-B14F-4D97-AF65-F5344CB8AC3E}">
        <p14:creationId xmlns:p14="http://schemas.microsoft.com/office/powerpoint/2010/main" val="1009285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AC4A3-323C-1DAB-7269-BC2BAD874ADA}"/>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CA0AEE72-A601-2CAB-0EB5-217F3348FB13}"/>
              </a:ext>
            </a:extLst>
          </p:cNvPr>
          <p:cNvSpPr/>
          <p:nvPr/>
        </p:nvSpPr>
        <p:spPr>
          <a:xfrm>
            <a:off x="0" y="274320"/>
            <a:ext cx="10076688" cy="645777"/>
          </a:xfrm>
          <a:prstGeom prst="rect">
            <a:avLst/>
          </a:prstGeom>
          <a:solidFill>
            <a:srgbClr val="F4E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TextBox 13">
            <a:extLst>
              <a:ext uri="{FF2B5EF4-FFF2-40B4-BE49-F238E27FC236}">
                <a16:creationId xmlns:a16="http://schemas.microsoft.com/office/drawing/2014/main" id="{DA0D28BB-0405-F02A-F0A3-4D787BFD5098}"/>
              </a:ext>
            </a:extLst>
          </p:cNvPr>
          <p:cNvSpPr txBox="1"/>
          <p:nvPr/>
        </p:nvSpPr>
        <p:spPr>
          <a:xfrm>
            <a:off x="1438465" y="301098"/>
            <a:ext cx="7504175" cy="584775"/>
          </a:xfrm>
          <a:prstGeom prst="rect">
            <a:avLst/>
          </a:prstGeom>
          <a:noFill/>
        </p:spPr>
        <p:txBody>
          <a:bodyPr wrap="square">
            <a:spAutoFit/>
          </a:bodyPr>
          <a:lstStyle/>
          <a:p>
            <a:pPr>
              <a:spcAft>
                <a:spcPts val="1000"/>
              </a:spcAft>
            </a:pPr>
            <a:r>
              <a:rPr lang="it-IT" sz="3200" b="1" kern="100" dirty="0">
                <a:effectLst/>
                <a:latin typeface="Calibri" panose="020F0502020204030204" pitchFamily="34" charset="0"/>
                <a:ea typeface="Calibri" panose="020F0502020204030204" pitchFamily="34" charset="0"/>
                <a:cs typeface="Times New Roman" panose="02020603050405020304" pitchFamily="18" charset="0"/>
              </a:rPr>
              <a:t>POLA PEMBELAJARAN DI LEMDIKLAT POLRI </a:t>
            </a:r>
            <a:endParaRPr lang="en-US" sz="32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BBF290AE-5819-2456-3C14-2A1C96D43A0F}"/>
              </a:ext>
            </a:extLst>
          </p:cNvPr>
          <p:cNvSpPr/>
          <p:nvPr/>
        </p:nvSpPr>
        <p:spPr>
          <a:xfrm>
            <a:off x="701040" y="1430595"/>
            <a:ext cx="10600944" cy="2016693"/>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i-FI" sz="32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"PENDIDIKAN  PEMBENTUKAN MAUPUN PENGEMBANGAN PRINSIP PRINSIP YANG MENDASAR  DAN BERLAKU UMUM ADALAH SAMA, FOKUS DAN KEDALAMAN SERTA VARIASI PENGEMBANGANNYA YANG BERBEDA".</a:t>
            </a:r>
          </a:p>
        </p:txBody>
      </p:sp>
      <p:sp>
        <p:nvSpPr>
          <p:cNvPr id="10" name="TextBox 9">
            <a:extLst>
              <a:ext uri="{FF2B5EF4-FFF2-40B4-BE49-F238E27FC236}">
                <a16:creationId xmlns:a16="http://schemas.microsoft.com/office/drawing/2014/main" id="{AAB8E177-C17F-6FAB-916B-EDEC4470CADD}"/>
              </a:ext>
            </a:extLst>
          </p:cNvPr>
          <p:cNvSpPr txBox="1"/>
          <p:nvPr/>
        </p:nvSpPr>
        <p:spPr>
          <a:xfrm>
            <a:off x="2508123" y="3772900"/>
            <a:ext cx="7175754" cy="1054263"/>
          </a:xfrm>
          <a:prstGeom prst="rect">
            <a:avLst/>
          </a:prstGeom>
          <a:noFill/>
        </p:spPr>
        <p:txBody>
          <a:bodyPr wrap="square">
            <a:spAutoFit/>
          </a:bodyPr>
          <a:lstStyle/>
          <a:p>
            <a:pPr algn="ctr">
              <a:lnSpc>
                <a:spcPct val="115000"/>
              </a:lnSpc>
              <a:spcAft>
                <a:spcPts val="1000"/>
              </a:spcAft>
            </a:pPr>
            <a:r>
              <a:rPr lang="en-US" sz="2800"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rPr>
              <a:t>LEMDIKLAT POLRI BERUPAYA MEMBANGUN LEMBAGA PENDIDIKAN YANG FUTURISTIK </a:t>
            </a:r>
            <a:endParaRPr lang="en-ID" sz="2800"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9A1E40C1-FD8C-EDF2-7228-E53B3975CD04}"/>
              </a:ext>
            </a:extLst>
          </p:cNvPr>
          <p:cNvSpPr txBox="1"/>
          <p:nvPr/>
        </p:nvSpPr>
        <p:spPr>
          <a:xfrm>
            <a:off x="1438465" y="5263372"/>
            <a:ext cx="9315070" cy="558743"/>
          </a:xfrm>
          <a:prstGeom prst="rect">
            <a:avLst/>
          </a:prstGeom>
          <a:noFill/>
        </p:spPr>
        <p:txBody>
          <a:bodyPr wrap="square">
            <a:spAutoFit/>
          </a:bodyPr>
          <a:lstStyle/>
          <a:p>
            <a:pPr algn="ctr">
              <a:lnSpc>
                <a:spcPct val="115000"/>
              </a:lnSpc>
              <a:spcAft>
                <a:spcPts val="1000"/>
              </a:spcAft>
            </a:pPr>
            <a:r>
              <a:rPr lang="it-IT" sz="2800"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rPr>
              <a:t>FUTURISTIC POLICING : PREDIKSI, ANTISIPASI DAN SOLUSI</a:t>
            </a:r>
            <a:endParaRPr lang="en-ID" sz="2800"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5" name="Group 14">
            <a:extLst>
              <a:ext uri="{FF2B5EF4-FFF2-40B4-BE49-F238E27FC236}">
                <a16:creationId xmlns:a16="http://schemas.microsoft.com/office/drawing/2014/main" id="{DC9E7F91-88F3-9CDE-E0F9-A4A268C9A397}"/>
              </a:ext>
            </a:extLst>
          </p:cNvPr>
          <p:cNvGrpSpPr/>
          <p:nvPr/>
        </p:nvGrpSpPr>
        <p:grpSpPr>
          <a:xfrm>
            <a:off x="11010533" y="363209"/>
            <a:ext cx="893797" cy="479796"/>
            <a:chOff x="3505200" y="902285"/>
            <a:chExt cx="3451535" cy="1852809"/>
          </a:xfrm>
        </p:grpSpPr>
        <p:pic>
          <p:nvPicPr>
            <p:cNvPr id="16" name="Picture 15">
              <a:extLst>
                <a:ext uri="{FF2B5EF4-FFF2-40B4-BE49-F238E27FC236}">
                  <a16:creationId xmlns:a16="http://schemas.microsoft.com/office/drawing/2014/main" id="{062CAB95-41F6-6154-A4B5-6D2149AE4055}"/>
                </a:ext>
              </a:extLst>
            </p:cNvPr>
            <p:cNvPicPr>
              <a:picLocks noChangeAspect="1"/>
            </p:cNvPicPr>
            <p:nvPr/>
          </p:nvPicPr>
          <p:blipFill>
            <a:blip r:embed="rId3"/>
            <a:srcRect/>
            <a:stretch/>
          </p:blipFill>
          <p:spPr>
            <a:xfrm>
              <a:off x="5426869" y="955250"/>
              <a:ext cx="1529866" cy="1799844"/>
            </a:xfrm>
            <a:prstGeom prst="rect">
              <a:avLst/>
            </a:prstGeom>
          </p:spPr>
        </p:pic>
        <p:pic>
          <p:nvPicPr>
            <p:cNvPr id="17" name="Picture 16">
              <a:extLst>
                <a:ext uri="{FF2B5EF4-FFF2-40B4-BE49-F238E27FC236}">
                  <a16:creationId xmlns:a16="http://schemas.microsoft.com/office/drawing/2014/main" id="{20920F3B-CE27-96CD-6376-3342F40353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902285"/>
              <a:ext cx="1737009" cy="1778508"/>
            </a:xfrm>
            <a:prstGeom prst="rect">
              <a:avLst/>
            </a:prstGeom>
          </p:spPr>
        </p:pic>
      </p:grpSp>
    </p:spTree>
    <p:extLst>
      <p:ext uri="{BB962C8B-B14F-4D97-AF65-F5344CB8AC3E}">
        <p14:creationId xmlns:p14="http://schemas.microsoft.com/office/powerpoint/2010/main" val="4102437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2BF09-6BBE-1DCD-3456-AFD30F9111B9}"/>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93726ADE-1771-5ABC-E911-3E5CB4DD2E93}"/>
              </a:ext>
            </a:extLst>
          </p:cNvPr>
          <p:cNvSpPr/>
          <p:nvPr/>
        </p:nvSpPr>
        <p:spPr>
          <a:xfrm>
            <a:off x="0" y="274320"/>
            <a:ext cx="10872217" cy="645777"/>
          </a:xfrm>
          <a:prstGeom prst="rect">
            <a:avLst/>
          </a:prstGeom>
          <a:solidFill>
            <a:srgbClr val="F4EC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TextBox 13">
            <a:extLst>
              <a:ext uri="{FF2B5EF4-FFF2-40B4-BE49-F238E27FC236}">
                <a16:creationId xmlns:a16="http://schemas.microsoft.com/office/drawing/2014/main" id="{6589E9D5-BCBF-F31A-2724-111992F21144}"/>
              </a:ext>
            </a:extLst>
          </p:cNvPr>
          <p:cNvSpPr txBox="1"/>
          <p:nvPr/>
        </p:nvSpPr>
        <p:spPr>
          <a:xfrm>
            <a:off x="545593" y="397153"/>
            <a:ext cx="10326624" cy="400110"/>
          </a:xfrm>
          <a:prstGeom prst="rect">
            <a:avLst/>
          </a:prstGeom>
          <a:noFill/>
        </p:spPr>
        <p:txBody>
          <a:bodyPr wrap="square">
            <a:spAutoFit/>
          </a:bodyPr>
          <a:lstStyle/>
          <a:p>
            <a:pPr algn="ctr">
              <a:spcAft>
                <a:spcPts val="1000"/>
              </a:spcAft>
            </a:pPr>
            <a:r>
              <a:rPr lang="it-IT" sz="2000" b="1" kern="100" dirty="0">
                <a:effectLst/>
                <a:latin typeface="Calibri" panose="020F0502020204030204" pitchFamily="34" charset="0"/>
                <a:ea typeface="Calibri" panose="020F0502020204030204" pitchFamily="34" charset="0"/>
                <a:cs typeface="Times New Roman" panose="02020603050405020304" pitchFamily="18" charset="0"/>
              </a:rPr>
              <a:t>"DUNIA VIRTUAL AKAN MENDUKUNG ATAU SEBALIKNYA MENJADI PETAKA DI DUNIA AKTUAL?"</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Group 4">
            <a:extLst>
              <a:ext uri="{FF2B5EF4-FFF2-40B4-BE49-F238E27FC236}">
                <a16:creationId xmlns:a16="http://schemas.microsoft.com/office/drawing/2014/main" id="{3F143A40-3AEA-E04F-5160-F2FA5BB9EC26}"/>
              </a:ext>
            </a:extLst>
          </p:cNvPr>
          <p:cNvGrpSpPr/>
          <p:nvPr/>
        </p:nvGrpSpPr>
        <p:grpSpPr>
          <a:xfrm>
            <a:off x="11025406" y="317467"/>
            <a:ext cx="893797" cy="479796"/>
            <a:chOff x="3505200" y="902285"/>
            <a:chExt cx="3451535" cy="1852809"/>
          </a:xfrm>
        </p:grpSpPr>
        <p:pic>
          <p:nvPicPr>
            <p:cNvPr id="6" name="Picture 5">
              <a:extLst>
                <a:ext uri="{FF2B5EF4-FFF2-40B4-BE49-F238E27FC236}">
                  <a16:creationId xmlns:a16="http://schemas.microsoft.com/office/drawing/2014/main" id="{C290D541-4FE9-1284-53D8-8CA887F59109}"/>
                </a:ext>
              </a:extLst>
            </p:cNvPr>
            <p:cNvPicPr>
              <a:picLocks noChangeAspect="1"/>
            </p:cNvPicPr>
            <p:nvPr/>
          </p:nvPicPr>
          <p:blipFill>
            <a:blip r:embed="rId3"/>
            <a:srcRect/>
            <a:stretch/>
          </p:blipFill>
          <p:spPr>
            <a:xfrm>
              <a:off x="5426869" y="955250"/>
              <a:ext cx="1529866" cy="1799844"/>
            </a:xfrm>
            <a:prstGeom prst="rect">
              <a:avLst/>
            </a:prstGeom>
          </p:spPr>
        </p:pic>
        <p:pic>
          <p:nvPicPr>
            <p:cNvPr id="7" name="Picture 6">
              <a:extLst>
                <a:ext uri="{FF2B5EF4-FFF2-40B4-BE49-F238E27FC236}">
                  <a16:creationId xmlns:a16="http://schemas.microsoft.com/office/drawing/2014/main" id="{010F0B5E-54B4-FD82-1FB3-F92BD07AE1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902285"/>
              <a:ext cx="1737009" cy="1778508"/>
            </a:xfrm>
            <a:prstGeom prst="rect">
              <a:avLst/>
            </a:prstGeom>
          </p:spPr>
        </p:pic>
      </p:grpSp>
      <p:pic>
        <p:nvPicPr>
          <p:cNvPr id="2" name="Picture 1">
            <a:extLst>
              <a:ext uri="{FF2B5EF4-FFF2-40B4-BE49-F238E27FC236}">
                <a16:creationId xmlns:a16="http://schemas.microsoft.com/office/drawing/2014/main" id="{19450AC8-36F5-72F8-38E0-E896C1867D93}"/>
              </a:ext>
            </a:extLst>
          </p:cNvPr>
          <p:cNvPicPr>
            <a:picLocks noChangeAspect="1"/>
          </p:cNvPicPr>
          <p:nvPr/>
        </p:nvPicPr>
        <p:blipFill>
          <a:blip r:embed="rId5"/>
          <a:stretch>
            <a:fillRect/>
          </a:stretch>
        </p:blipFill>
        <p:spPr>
          <a:xfrm>
            <a:off x="182509" y="1505460"/>
            <a:ext cx="5216805" cy="2467903"/>
          </a:xfrm>
          <a:prstGeom prst="rect">
            <a:avLst/>
          </a:prstGeom>
        </p:spPr>
      </p:pic>
      <p:pic>
        <p:nvPicPr>
          <p:cNvPr id="4" name="Picture 3">
            <a:extLst>
              <a:ext uri="{FF2B5EF4-FFF2-40B4-BE49-F238E27FC236}">
                <a16:creationId xmlns:a16="http://schemas.microsoft.com/office/drawing/2014/main" id="{7395D556-D081-7F24-FD16-5E6A185442D1}"/>
              </a:ext>
            </a:extLst>
          </p:cNvPr>
          <p:cNvPicPr>
            <a:picLocks noChangeAspect="1"/>
          </p:cNvPicPr>
          <p:nvPr/>
        </p:nvPicPr>
        <p:blipFill>
          <a:blip r:embed="rId6"/>
          <a:stretch>
            <a:fillRect/>
          </a:stretch>
        </p:blipFill>
        <p:spPr>
          <a:xfrm>
            <a:off x="392851" y="4096197"/>
            <a:ext cx="5006463" cy="2039813"/>
          </a:xfrm>
          <a:prstGeom prst="rect">
            <a:avLst/>
          </a:prstGeom>
        </p:spPr>
      </p:pic>
      <p:pic>
        <p:nvPicPr>
          <p:cNvPr id="11" name="Picture 10">
            <a:extLst>
              <a:ext uri="{FF2B5EF4-FFF2-40B4-BE49-F238E27FC236}">
                <a16:creationId xmlns:a16="http://schemas.microsoft.com/office/drawing/2014/main" id="{64BEEB14-34C8-0FEA-1679-99EA1E5BA799}"/>
              </a:ext>
            </a:extLst>
          </p:cNvPr>
          <p:cNvPicPr>
            <a:picLocks noChangeAspect="1"/>
          </p:cNvPicPr>
          <p:nvPr/>
        </p:nvPicPr>
        <p:blipFill>
          <a:blip r:embed="rId7"/>
          <a:stretch>
            <a:fillRect/>
          </a:stretch>
        </p:blipFill>
        <p:spPr>
          <a:xfrm>
            <a:off x="5487738" y="1423839"/>
            <a:ext cx="6511634" cy="4374227"/>
          </a:xfrm>
          <a:prstGeom prst="rect">
            <a:avLst/>
          </a:prstGeom>
        </p:spPr>
      </p:pic>
    </p:spTree>
    <p:extLst>
      <p:ext uri="{BB962C8B-B14F-4D97-AF65-F5344CB8AC3E}">
        <p14:creationId xmlns:p14="http://schemas.microsoft.com/office/powerpoint/2010/main" val="38154364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85DF7-011F-99D5-1DA9-657B76D6A134}"/>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C988F43F-BD43-6867-CA81-BCD5B7544AD8}"/>
              </a:ext>
            </a:extLst>
          </p:cNvPr>
          <p:cNvSpPr txBox="1"/>
          <p:nvPr/>
        </p:nvSpPr>
        <p:spPr>
          <a:xfrm>
            <a:off x="985836" y="732889"/>
            <a:ext cx="10622661" cy="710707"/>
          </a:xfrm>
          <a:prstGeom prst="rect">
            <a:avLst/>
          </a:prstGeom>
          <a:noFill/>
        </p:spPr>
        <p:txBody>
          <a:bodyPr wrap="square">
            <a:spAutoFit/>
          </a:bodyPr>
          <a:lstStyle/>
          <a:p>
            <a:pPr>
              <a:lnSpc>
                <a:spcPct val="115000"/>
              </a:lnSpc>
              <a:spcAft>
                <a:spcPts val="1000"/>
              </a:spcAft>
            </a:pPr>
            <a:r>
              <a:rPr lang="en-US" b="1"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rPr>
              <a:t>AKUNTABILITAS DALAM MENEGAKAN ATURAN DALAM MENATA DUNIA VIRTUAL TETAP WAJIB DILAKUKAN SECARA PROFESIONAL YANG SETIDAKNYA MENCAKUP : </a:t>
            </a:r>
            <a:endParaRPr lang="en-ID" b="1"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1" name="Group 20">
            <a:extLst>
              <a:ext uri="{FF2B5EF4-FFF2-40B4-BE49-F238E27FC236}">
                <a16:creationId xmlns:a16="http://schemas.microsoft.com/office/drawing/2014/main" id="{C99D24F1-EAD3-4357-DF55-8149348F5EB4}"/>
              </a:ext>
            </a:extLst>
          </p:cNvPr>
          <p:cNvGrpSpPr/>
          <p:nvPr/>
        </p:nvGrpSpPr>
        <p:grpSpPr>
          <a:xfrm>
            <a:off x="1048512" y="1529984"/>
            <a:ext cx="10222992" cy="4544568"/>
            <a:chOff x="984504" y="1426464"/>
            <a:chExt cx="10222992" cy="5352908"/>
          </a:xfrm>
        </p:grpSpPr>
        <p:sp>
          <p:nvSpPr>
            <p:cNvPr id="5" name="Rectangle: Rounded Corners 4">
              <a:extLst>
                <a:ext uri="{FF2B5EF4-FFF2-40B4-BE49-F238E27FC236}">
                  <a16:creationId xmlns:a16="http://schemas.microsoft.com/office/drawing/2014/main" id="{0B6C405C-2B05-303B-7640-49E5A96BA660}"/>
                </a:ext>
              </a:extLst>
            </p:cNvPr>
            <p:cNvSpPr/>
            <p:nvPr/>
          </p:nvSpPr>
          <p:spPr>
            <a:xfrm>
              <a:off x="984504" y="1426464"/>
              <a:ext cx="10222992" cy="427469"/>
            </a:xfrm>
            <a:prstGeom prst="roundRect">
              <a:avLst/>
            </a:prstGeom>
            <a:solidFill>
              <a:srgbClr val="7030A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nl-NL" sz="1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	MORAL ( NIAT BAIK DAN BENAR )</a:t>
              </a:r>
              <a:endParaRPr lang="fi-FI" sz="1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01C6AC29-41B0-A08F-BD0E-AB3F3618EF4D}"/>
                </a:ext>
              </a:extLst>
            </p:cNvPr>
            <p:cNvSpPr/>
            <p:nvPr/>
          </p:nvSpPr>
          <p:spPr>
            <a:xfrm>
              <a:off x="984504" y="1973735"/>
              <a:ext cx="10222992" cy="427469"/>
            </a:xfrm>
            <a:prstGeom prst="roundRect">
              <a:avLst/>
            </a:prstGeom>
            <a:solidFill>
              <a:schemeClr val="accent4">
                <a:lumMod val="75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en-US" sz="16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	HUKUM ( SECARA HUKUM BENAR / TIDAK MELANGGAR )</a:t>
              </a:r>
            </a:p>
          </p:txBody>
        </p:sp>
        <p:sp>
          <p:nvSpPr>
            <p:cNvPr id="13" name="Rectangle: Rounded Corners 12">
              <a:extLst>
                <a:ext uri="{FF2B5EF4-FFF2-40B4-BE49-F238E27FC236}">
                  <a16:creationId xmlns:a16="http://schemas.microsoft.com/office/drawing/2014/main" id="{F44BBF60-2909-568D-FE92-FCF1913032F3}"/>
                </a:ext>
              </a:extLst>
            </p:cNvPr>
            <p:cNvSpPr/>
            <p:nvPr/>
          </p:nvSpPr>
          <p:spPr>
            <a:xfrm>
              <a:off x="984504" y="2521006"/>
              <a:ext cx="10222992" cy="427469"/>
            </a:xfrm>
            <a:prstGeom prst="roundRect">
              <a:avLst/>
            </a:prstGeom>
            <a:solidFill>
              <a:srgbClr val="7030A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en-US" sz="1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	ADMINSITRASI ( SECARA ADMINISTRASI BENAR / TIDAK MELANGGAR )</a:t>
              </a:r>
              <a:endParaRPr lang="fi-FI" sz="1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9982AA45-4DF3-00FB-6151-4F20E881C975}"/>
                </a:ext>
              </a:extLst>
            </p:cNvPr>
            <p:cNvSpPr/>
            <p:nvPr/>
          </p:nvSpPr>
          <p:spPr>
            <a:xfrm>
              <a:off x="984504" y="3068277"/>
              <a:ext cx="10222992" cy="427469"/>
            </a:xfrm>
            <a:prstGeom prst="roundRect">
              <a:avLst/>
            </a:prstGeom>
            <a:solidFill>
              <a:schemeClr val="accent4">
                <a:lumMod val="75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en-US" sz="16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	FUNGSIONAL ( SESUAI SOP )</a:t>
              </a:r>
            </a:p>
          </p:txBody>
        </p:sp>
        <p:sp>
          <p:nvSpPr>
            <p:cNvPr id="15" name="Rectangle: Rounded Corners 14">
              <a:extLst>
                <a:ext uri="{FF2B5EF4-FFF2-40B4-BE49-F238E27FC236}">
                  <a16:creationId xmlns:a16="http://schemas.microsoft.com/office/drawing/2014/main" id="{713A3350-717E-57F7-33D4-911FBD0A0F31}"/>
                </a:ext>
              </a:extLst>
            </p:cNvPr>
            <p:cNvSpPr/>
            <p:nvPr/>
          </p:nvSpPr>
          <p:spPr>
            <a:xfrm>
              <a:off x="984504" y="3615548"/>
              <a:ext cx="10222992" cy="427469"/>
            </a:xfrm>
            <a:prstGeom prst="roundRect">
              <a:avLst/>
            </a:prstGeom>
            <a:solidFill>
              <a:srgbClr val="7030A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fr-FR" sz="1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5.	BERDAMPAK PENGUATAN INSTITUSI</a:t>
              </a:r>
              <a:endParaRPr lang="fi-FI" sz="1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E2F0A394-668A-F937-5098-91BD26AB119D}"/>
                </a:ext>
              </a:extLst>
            </p:cNvPr>
            <p:cNvSpPr/>
            <p:nvPr/>
          </p:nvSpPr>
          <p:spPr>
            <a:xfrm>
              <a:off x="984504" y="4162819"/>
              <a:ext cx="10222992" cy="427469"/>
            </a:xfrm>
            <a:prstGeom prst="roundRect">
              <a:avLst/>
            </a:prstGeom>
            <a:solidFill>
              <a:schemeClr val="accent4">
                <a:lumMod val="75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fi-FI" sz="16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	MENUNJUKAN INISIATIF ANTI KORUPSI</a:t>
              </a:r>
              <a:endParaRPr lang="en-US" sz="16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FE6AF7D7-5C6A-CF54-D034-6067E64B89EA}"/>
                </a:ext>
              </a:extLst>
            </p:cNvPr>
            <p:cNvSpPr/>
            <p:nvPr/>
          </p:nvSpPr>
          <p:spPr>
            <a:xfrm>
              <a:off x="984504" y="4710090"/>
              <a:ext cx="10222992" cy="427469"/>
            </a:xfrm>
            <a:prstGeom prst="roundRect">
              <a:avLst/>
            </a:prstGeom>
            <a:solidFill>
              <a:srgbClr val="7030A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nl-NL" sz="1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7.	MEMBERIKAN PELAYANAN KEPADA PUBLIK SECARA PRIMA</a:t>
              </a:r>
              <a:endParaRPr lang="fi-FI" sz="1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759CCFCF-4E0E-5228-077D-D4C622844C9F}"/>
                </a:ext>
              </a:extLst>
            </p:cNvPr>
            <p:cNvSpPr/>
            <p:nvPr/>
          </p:nvSpPr>
          <p:spPr>
            <a:xfrm>
              <a:off x="984504" y="5257361"/>
              <a:ext cx="10222992" cy="427469"/>
            </a:xfrm>
            <a:prstGeom prst="roundRect">
              <a:avLst/>
            </a:prstGeom>
            <a:solidFill>
              <a:schemeClr val="accent4">
                <a:lumMod val="75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en-US" sz="16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	VISIONER, PROAKTIF DAN PROBLEM SOLVING</a:t>
              </a:r>
            </a:p>
          </p:txBody>
        </p:sp>
        <p:sp>
          <p:nvSpPr>
            <p:cNvPr id="19" name="Rectangle: Rounded Corners 18">
              <a:extLst>
                <a:ext uri="{FF2B5EF4-FFF2-40B4-BE49-F238E27FC236}">
                  <a16:creationId xmlns:a16="http://schemas.microsoft.com/office/drawing/2014/main" id="{202D7C21-FAAB-D1C8-62AA-24A2B4A8888D}"/>
                </a:ext>
              </a:extLst>
            </p:cNvPr>
            <p:cNvSpPr/>
            <p:nvPr/>
          </p:nvSpPr>
          <p:spPr>
            <a:xfrm>
              <a:off x="984504" y="5804632"/>
              <a:ext cx="10222992" cy="427469"/>
            </a:xfrm>
            <a:prstGeom prst="roundRect">
              <a:avLst/>
            </a:prstGeom>
            <a:solidFill>
              <a:srgbClr val="7030A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en-US" sz="1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9.	DINAMIS DAN DIALOGIS </a:t>
              </a:r>
              <a:endParaRPr lang="fi-FI" sz="1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65A76A3C-2833-B287-629E-7D1C89324B59}"/>
                </a:ext>
              </a:extLst>
            </p:cNvPr>
            <p:cNvSpPr/>
            <p:nvPr/>
          </p:nvSpPr>
          <p:spPr>
            <a:xfrm>
              <a:off x="984504" y="6351903"/>
              <a:ext cx="10222992" cy="427469"/>
            </a:xfrm>
            <a:prstGeom prst="roundRect">
              <a:avLst/>
            </a:prstGeom>
            <a:solidFill>
              <a:schemeClr val="accent4">
                <a:lumMod val="75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en-US" sz="16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	SECARA SOSIAL MENUNJUKAN KEMANFAATAN BAGI KEHIDUPAN MASYARAKAT</a:t>
              </a:r>
            </a:p>
          </p:txBody>
        </p:sp>
      </p:grpSp>
      <p:sp>
        <p:nvSpPr>
          <p:cNvPr id="22" name="TextBox 21">
            <a:extLst>
              <a:ext uri="{FF2B5EF4-FFF2-40B4-BE49-F238E27FC236}">
                <a16:creationId xmlns:a16="http://schemas.microsoft.com/office/drawing/2014/main" id="{6EC800B7-3936-6C30-9693-98847775E181}"/>
              </a:ext>
            </a:extLst>
          </p:cNvPr>
          <p:cNvSpPr txBox="1"/>
          <p:nvPr/>
        </p:nvSpPr>
        <p:spPr>
          <a:xfrm>
            <a:off x="985836" y="6176263"/>
            <a:ext cx="10622661" cy="392159"/>
          </a:xfrm>
          <a:prstGeom prst="rect">
            <a:avLst/>
          </a:prstGeom>
          <a:noFill/>
        </p:spPr>
        <p:txBody>
          <a:bodyPr wrap="square">
            <a:spAutoFit/>
          </a:bodyPr>
          <a:lstStyle/>
          <a:p>
            <a:pPr>
              <a:lnSpc>
                <a:spcPct val="115000"/>
              </a:lnSpc>
              <a:spcAft>
                <a:spcPts val="1000"/>
              </a:spcAft>
            </a:pPr>
            <a:r>
              <a:rPr lang="en-US" b="1"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rPr>
              <a:t>AKUNTABILITAS MERUPAKAN SUATU FUNGSI KONTROL ATAS BERBAGAI SISTEM UNTUK MENCAPAI TUJUAN. </a:t>
            </a:r>
          </a:p>
        </p:txBody>
      </p:sp>
      <p:grpSp>
        <p:nvGrpSpPr>
          <p:cNvPr id="23" name="Group 22">
            <a:extLst>
              <a:ext uri="{FF2B5EF4-FFF2-40B4-BE49-F238E27FC236}">
                <a16:creationId xmlns:a16="http://schemas.microsoft.com/office/drawing/2014/main" id="{0C2F85BD-2422-9B09-4401-99B2027460B3}"/>
              </a:ext>
            </a:extLst>
          </p:cNvPr>
          <p:cNvGrpSpPr/>
          <p:nvPr/>
        </p:nvGrpSpPr>
        <p:grpSpPr>
          <a:xfrm>
            <a:off x="11010533" y="275862"/>
            <a:ext cx="893797" cy="479796"/>
            <a:chOff x="3505200" y="902285"/>
            <a:chExt cx="3451535" cy="1852809"/>
          </a:xfrm>
        </p:grpSpPr>
        <p:pic>
          <p:nvPicPr>
            <p:cNvPr id="24" name="Picture 23">
              <a:extLst>
                <a:ext uri="{FF2B5EF4-FFF2-40B4-BE49-F238E27FC236}">
                  <a16:creationId xmlns:a16="http://schemas.microsoft.com/office/drawing/2014/main" id="{7FE50207-6E35-4F7B-4DF9-7A1534AF6987}"/>
                </a:ext>
              </a:extLst>
            </p:cNvPr>
            <p:cNvPicPr>
              <a:picLocks noChangeAspect="1"/>
            </p:cNvPicPr>
            <p:nvPr/>
          </p:nvPicPr>
          <p:blipFill>
            <a:blip r:embed="rId3"/>
            <a:srcRect/>
            <a:stretch/>
          </p:blipFill>
          <p:spPr>
            <a:xfrm>
              <a:off x="5426869" y="955250"/>
              <a:ext cx="1529866" cy="1799844"/>
            </a:xfrm>
            <a:prstGeom prst="rect">
              <a:avLst/>
            </a:prstGeom>
          </p:spPr>
        </p:pic>
        <p:pic>
          <p:nvPicPr>
            <p:cNvPr id="25" name="Picture 24">
              <a:extLst>
                <a:ext uri="{FF2B5EF4-FFF2-40B4-BE49-F238E27FC236}">
                  <a16:creationId xmlns:a16="http://schemas.microsoft.com/office/drawing/2014/main" id="{AD7A1492-F133-A9C7-53B5-1E673C231D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902285"/>
              <a:ext cx="1737009" cy="1778508"/>
            </a:xfrm>
            <a:prstGeom prst="rect">
              <a:avLst/>
            </a:prstGeom>
          </p:spPr>
        </p:pic>
      </p:grpSp>
    </p:spTree>
    <p:extLst>
      <p:ext uri="{BB962C8B-B14F-4D97-AF65-F5344CB8AC3E}">
        <p14:creationId xmlns:p14="http://schemas.microsoft.com/office/powerpoint/2010/main" val="28949686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C5CD8-93DE-9B2C-5150-504C046B6575}"/>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D6ED851F-4BB3-FBA8-C835-FB9E06F03C19}"/>
              </a:ext>
            </a:extLst>
          </p:cNvPr>
          <p:cNvSpPr txBox="1"/>
          <p:nvPr/>
        </p:nvSpPr>
        <p:spPr>
          <a:xfrm>
            <a:off x="2037203" y="430718"/>
            <a:ext cx="10367017" cy="425501"/>
          </a:xfrm>
          <a:prstGeom prst="rect">
            <a:avLst/>
          </a:prstGeom>
          <a:noFill/>
        </p:spPr>
        <p:txBody>
          <a:bodyPr wrap="square">
            <a:spAutoFit/>
          </a:bodyPr>
          <a:lstStyle/>
          <a:p>
            <a:pPr>
              <a:lnSpc>
                <a:spcPct val="115000"/>
              </a:lnSpc>
            </a:pPr>
            <a:r>
              <a:rPr lang="en-US" sz="2000" b="1"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rPr>
              <a:t>MENGAPA DIGITAL LEADERSHIP DAN E POLICING HARUS DISIAPKAN ?</a:t>
            </a:r>
            <a:endParaRPr lang="en-US" sz="1600"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F9D6EB1-BB29-FCF3-8842-C68A8FA7D6F6}"/>
              </a:ext>
            </a:extLst>
          </p:cNvPr>
          <p:cNvSpPr txBox="1"/>
          <p:nvPr/>
        </p:nvSpPr>
        <p:spPr>
          <a:xfrm>
            <a:off x="852678" y="1239815"/>
            <a:ext cx="10833354" cy="1316579"/>
          </a:xfrm>
          <a:prstGeom prst="rect">
            <a:avLst/>
          </a:prstGeom>
          <a:noFill/>
        </p:spPr>
        <p:txBody>
          <a:bodyPr wrap="square">
            <a:spAutoFit/>
          </a:bodyPr>
          <a:lstStyle/>
          <a:p>
            <a:pPr>
              <a:lnSpc>
                <a:spcPct val="115000"/>
              </a:lnSpc>
              <a:spcAft>
                <a:spcPts val="1000"/>
              </a:spcAft>
            </a:pPr>
            <a:r>
              <a:rPr lang="en-US" sz="1400" b="1"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rPr>
              <a:t>DI ERA DIGITAL DENGAN KEHADIRAN ARTIFICIAL INTELLEGENCE (AI) BEGITU PESAT PERKEMBANGANNYA. AI BISA DIGUNAKAN UNTUK BERBAGAI AKTIFITAS DAN MENDUKUNG KEGIATAN MANUSIA BAHKAN PEKERJAAN MANUSIAPUN BISA DIGANTIKAN DENGAN AI. KALAU AI BISA DIGUNAKAN UNTUK HAL BAIK BAGAIMANA DENGAN SEBALIKNYA? MUNGKINKAH AI DITANGAN ORANG </a:t>
            </a:r>
            <a:r>
              <a:rPr lang="en-US" sz="1400" b="1" kern="100" dirty="0" err="1">
                <a:solidFill>
                  <a:srgbClr val="101010"/>
                </a:solidFill>
                <a:effectLst/>
                <a:latin typeface="Calibri" panose="020F0502020204030204" pitchFamily="34" charset="0"/>
                <a:ea typeface="Calibri" panose="020F0502020204030204" pitchFamily="34" charset="0"/>
                <a:cs typeface="Times New Roman" panose="02020603050405020304" pitchFamily="18" charset="0"/>
              </a:rPr>
              <a:t>ORANG</a:t>
            </a:r>
            <a:r>
              <a:rPr lang="en-US" sz="1400" b="1"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rPr>
              <a:t> JAHAT BISA DIGUNAKAN SEBAGAI KEJAHATAN BARU ATAU SESUATU YANG SAMA SEKALI BELUM TERPIKIRKAN PENANGANANNYA. KITA SEMUA SADAR TIDAK ADA SUATU KEJAHATAN KALAU BELUM ADA ATURANNYA. HUKUM TERTINGGAL DARI PERUBAHAN YANG BEGITU CEPAT. </a:t>
            </a:r>
            <a:endParaRPr lang="en-ID" sz="1400" b="1"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E7C1DB9D-5832-6146-FB91-77FA3EF9814C}"/>
              </a:ext>
            </a:extLst>
          </p:cNvPr>
          <p:cNvSpPr txBox="1"/>
          <p:nvPr/>
        </p:nvSpPr>
        <p:spPr>
          <a:xfrm>
            <a:off x="852678" y="2867468"/>
            <a:ext cx="10833354" cy="1316579"/>
          </a:xfrm>
          <a:prstGeom prst="rect">
            <a:avLst/>
          </a:prstGeom>
          <a:noFill/>
        </p:spPr>
        <p:txBody>
          <a:bodyPr wrap="square">
            <a:spAutoFit/>
          </a:bodyPr>
          <a:lstStyle/>
          <a:p>
            <a:pPr>
              <a:lnSpc>
                <a:spcPct val="115000"/>
              </a:lnSpc>
              <a:spcAft>
                <a:spcPts val="1000"/>
              </a:spcAft>
            </a:pPr>
            <a:r>
              <a:rPr lang="en-US" sz="1400" b="1"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rPr>
              <a:t>FUTURISTIC POLICING SALAH SATU BASISNYA ADALAH LECTRONIC POLICING SEBAGAI MODEL PEMOLISIAN DI ERA DIGITAL, DENGAN DIAWAKI OLEH PETUGAS POLISI SIBER (CYBER COPS) UNTUK MELAYANI PUBLIK MAUPUN MENGATASI HAL </a:t>
            </a:r>
            <a:r>
              <a:rPr lang="en-US" sz="1400" b="1" kern="100" dirty="0" err="1">
                <a:solidFill>
                  <a:srgbClr val="101010"/>
                </a:solidFill>
                <a:effectLst/>
                <a:latin typeface="Calibri" panose="020F0502020204030204" pitchFamily="34" charset="0"/>
                <a:ea typeface="Calibri" panose="020F0502020204030204" pitchFamily="34" charset="0"/>
                <a:cs typeface="Times New Roman" panose="02020603050405020304" pitchFamily="18" charset="0"/>
              </a:rPr>
              <a:t>HAL</a:t>
            </a:r>
            <a:r>
              <a:rPr lang="en-US" sz="1400" b="1"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rPr>
              <a:t> YANG KONTRA PRODUKTIF AKIBAT DAMPAK DARI ERA VUCA (VOLATILITY, UNPREDICTABLE, COMPLEXITY, AMBIGUITY). TATKALA POLISI DAN PEMOLISIANNYA TERTINGGAL DARI PERUBAHAN MAKA TIDAK AKAN MAMPU MENGATASI PERMASALAH PERMASALAHAN YANG TERJADI DALAM MASYARAKAT. INI AKAN SANGAT BERDAMPAK LUAS TERUTAMA HILANG ATAU TURUNNYA GINGKAT KEPERCAYAAN MASYARAKAT.</a:t>
            </a:r>
            <a:endParaRPr lang="en-ID" sz="1400" b="1"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CFF474E0-DAF2-F571-5B24-EA081D508226}"/>
              </a:ext>
            </a:extLst>
          </p:cNvPr>
          <p:cNvSpPr txBox="1"/>
          <p:nvPr/>
        </p:nvSpPr>
        <p:spPr>
          <a:xfrm>
            <a:off x="852678" y="4495121"/>
            <a:ext cx="10833354" cy="1316579"/>
          </a:xfrm>
          <a:prstGeom prst="rect">
            <a:avLst/>
          </a:prstGeom>
          <a:noFill/>
        </p:spPr>
        <p:txBody>
          <a:bodyPr wrap="square">
            <a:spAutoFit/>
          </a:bodyPr>
          <a:lstStyle/>
          <a:p>
            <a:pPr>
              <a:lnSpc>
                <a:spcPct val="115000"/>
              </a:lnSpc>
              <a:spcAft>
                <a:spcPts val="1000"/>
              </a:spcAft>
            </a:pPr>
            <a:r>
              <a:rPr lang="en-US" sz="1400" b="1"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rPr>
              <a:t>E POLICING YANG PILARNYA PADA BACK OFFICE SEBAGAI OPERATION ROOM, DAN SENTRA PELAYANAN PUBLIK INI PERLU DIBANGUN DENGAN DUKUNGAN APPLICATION YANG BERBASIS PADA AI UNTUK INPUTING DATA, ANALAISA DATA DAN BISA MENGHASILKAN PRODUK DALAM ALGORITMA YANG BERUPA INFO GRAFIS, INFO STATISTIK MAUPUN INFO VIRTUAL LAINNYA YANG BISA DIGUNAKAN UNTUK : MEMPREDIKSI, MENGANTISIPASI, MEMECAHKAN MASALAH ATAU MEMBONGKAR KERJA AI YANG KONTRA PRODUKTIF. YANG DAPAT DIAKSES REAL TIME, ON TIME DAN ANY TIME. ALGORITMA INI YANG MENJADI ACUAN PADA KUALITAS KINERJA PEMOLISIAN.</a:t>
            </a:r>
            <a:endParaRPr lang="en-ID" sz="1400" b="1"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7" name="Group 6">
            <a:extLst>
              <a:ext uri="{FF2B5EF4-FFF2-40B4-BE49-F238E27FC236}">
                <a16:creationId xmlns:a16="http://schemas.microsoft.com/office/drawing/2014/main" id="{947C8179-7422-A478-4954-F47049802469}"/>
              </a:ext>
            </a:extLst>
          </p:cNvPr>
          <p:cNvGrpSpPr/>
          <p:nvPr/>
        </p:nvGrpSpPr>
        <p:grpSpPr>
          <a:xfrm>
            <a:off x="11010533" y="275862"/>
            <a:ext cx="893797" cy="479796"/>
            <a:chOff x="3505200" y="902285"/>
            <a:chExt cx="3451535" cy="1852809"/>
          </a:xfrm>
        </p:grpSpPr>
        <p:pic>
          <p:nvPicPr>
            <p:cNvPr id="9" name="Picture 8">
              <a:extLst>
                <a:ext uri="{FF2B5EF4-FFF2-40B4-BE49-F238E27FC236}">
                  <a16:creationId xmlns:a16="http://schemas.microsoft.com/office/drawing/2014/main" id="{1066D11D-EA4A-495C-A0FF-748B9F06D8B5}"/>
                </a:ext>
              </a:extLst>
            </p:cNvPr>
            <p:cNvPicPr>
              <a:picLocks noChangeAspect="1"/>
            </p:cNvPicPr>
            <p:nvPr/>
          </p:nvPicPr>
          <p:blipFill>
            <a:blip r:embed="rId3"/>
            <a:srcRect/>
            <a:stretch/>
          </p:blipFill>
          <p:spPr>
            <a:xfrm>
              <a:off x="5426869" y="955250"/>
              <a:ext cx="1529866" cy="1799844"/>
            </a:xfrm>
            <a:prstGeom prst="rect">
              <a:avLst/>
            </a:prstGeom>
          </p:spPr>
        </p:pic>
        <p:pic>
          <p:nvPicPr>
            <p:cNvPr id="11" name="Picture 10">
              <a:extLst>
                <a:ext uri="{FF2B5EF4-FFF2-40B4-BE49-F238E27FC236}">
                  <a16:creationId xmlns:a16="http://schemas.microsoft.com/office/drawing/2014/main" id="{492934AF-AB96-E0DF-6133-285B159B68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902285"/>
              <a:ext cx="1737009" cy="1778508"/>
            </a:xfrm>
            <a:prstGeom prst="rect">
              <a:avLst/>
            </a:prstGeom>
          </p:spPr>
        </p:pic>
      </p:grpSp>
    </p:spTree>
    <p:extLst>
      <p:ext uri="{BB962C8B-B14F-4D97-AF65-F5344CB8AC3E}">
        <p14:creationId xmlns:p14="http://schemas.microsoft.com/office/powerpoint/2010/main" val="13375373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D8359-181A-087D-C312-CBB69C6FFA1C}"/>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2ECFE47E-C21E-7950-1C41-7900B4B50466}"/>
              </a:ext>
            </a:extLst>
          </p:cNvPr>
          <p:cNvSpPr txBox="1"/>
          <p:nvPr/>
        </p:nvSpPr>
        <p:spPr>
          <a:xfrm>
            <a:off x="595698" y="258558"/>
            <a:ext cx="10367017" cy="425501"/>
          </a:xfrm>
          <a:prstGeom prst="rect">
            <a:avLst/>
          </a:prstGeom>
          <a:noFill/>
        </p:spPr>
        <p:txBody>
          <a:bodyPr wrap="square">
            <a:spAutoFit/>
          </a:bodyPr>
          <a:lstStyle/>
          <a:p>
            <a:pPr algn="ctr">
              <a:lnSpc>
                <a:spcPct val="115000"/>
              </a:lnSpc>
            </a:pPr>
            <a:r>
              <a:rPr lang="en-US" sz="2000" b="1"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rPr>
              <a:t>MENGAPA DIGITAL LEADERSHIP DAN E POLICING HARUS DISIAPKAN ?</a:t>
            </a:r>
            <a:endParaRPr lang="en-US" sz="1600"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13CCA508-BF1D-11A2-9912-D7C335B48EA2}"/>
              </a:ext>
            </a:extLst>
          </p:cNvPr>
          <p:cNvSpPr txBox="1"/>
          <p:nvPr/>
        </p:nvSpPr>
        <p:spPr>
          <a:xfrm>
            <a:off x="505968" y="803696"/>
            <a:ext cx="11180064" cy="821059"/>
          </a:xfrm>
          <a:prstGeom prst="rect">
            <a:avLst/>
          </a:prstGeom>
          <a:noFill/>
        </p:spPr>
        <p:txBody>
          <a:bodyPr wrap="square">
            <a:spAutoFit/>
          </a:bodyPr>
          <a:lstStyle/>
          <a:p>
            <a:pPr>
              <a:lnSpc>
                <a:spcPct val="115000"/>
              </a:lnSpc>
              <a:spcAft>
                <a:spcPts val="1000"/>
              </a:spcAft>
            </a:pPr>
            <a:r>
              <a:rPr lang="en-US" sz="1400"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rPr>
              <a:t>UNTUK MAMPU MENGIMPLEMENTASIKAN E POLICING PERLU ADANYA DIGITAL LEADERSHIP (DL) ATAU PEMIMPIN DI ERA DIGITAL. PEMIMPIN DI ERA DIGITAL MEMILIKI MODEL KEPEMIMPINAN YANG KEBIJAKANNYA MENDUKUNG UNTUK MEWUJUDKAN E POLICING YANG MAMPU MEMBERIKAN PELAYANAN PRIMA KEPOLISIAN DAN MENDUKUNG SPBE.</a:t>
            </a:r>
            <a:endParaRPr lang="en-ID" sz="1400"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F840B83-A0E6-C7C1-C92A-41E1F0D4BB56}"/>
              </a:ext>
            </a:extLst>
          </p:cNvPr>
          <p:cNvSpPr txBox="1"/>
          <p:nvPr/>
        </p:nvSpPr>
        <p:spPr>
          <a:xfrm>
            <a:off x="505968" y="1624755"/>
            <a:ext cx="11180064" cy="325538"/>
          </a:xfrm>
          <a:prstGeom prst="rect">
            <a:avLst/>
          </a:prstGeom>
          <a:noFill/>
        </p:spPr>
        <p:txBody>
          <a:bodyPr wrap="square">
            <a:spAutoFit/>
          </a:bodyPr>
          <a:lstStyle/>
          <a:p>
            <a:pPr>
              <a:lnSpc>
                <a:spcPct val="115000"/>
              </a:lnSpc>
              <a:spcAft>
                <a:spcPts val="1000"/>
              </a:spcAft>
            </a:pPr>
            <a:r>
              <a:rPr lang="en-US" sz="1400"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rPr>
              <a:t>MAU TIDAK MAU HARUS MEMIKIRKAN BAGAIMANA MAMPU MEMBANGUN APLIKASI </a:t>
            </a:r>
            <a:r>
              <a:rPr lang="en-US" sz="1400" kern="100" dirty="0" err="1">
                <a:solidFill>
                  <a:srgbClr val="101010"/>
                </a:solidFill>
                <a:effectLst/>
                <a:latin typeface="Calibri" panose="020F0502020204030204" pitchFamily="34" charset="0"/>
                <a:ea typeface="Calibri" panose="020F0502020204030204" pitchFamily="34" charset="0"/>
                <a:cs typeface="Times New Roman" panose="02020603050405020304" pitchFamily="18" charset="0"/>
              </a:rPr>
              <a:t>APLIKASI</a:t>
            </a:r>
            <a:r>
              <a:rPr lang="en-US" sz="1400"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rPr>
              <a:t> YANG BERBASIS AI UNTUK :</a:t>
            </a:r>
            <a:endParaRPr lang="en-ID" sz="1400"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7" name="Group 26">
            <a:extLst>
              <a:ext uri="{FF2B5EF4-FFF2-40B4-BE49-F238E27FC236}">
                <a16:creationId xmlns:a16="http://schemas.microsoft.com/office/drawing/2014/main" id="{B40A8846-3F6D-25FD-EC57-3027507B5A84}"/>
              </a:ext>
            </a:extLst>
          </p:cNvPr>
          <p:cNvGrpSpPr/>
          <p:nvPr/>
        </p:nvGrpSpPr>
        <p:grpSpPr>
          <a:xfrm>
            <a:off x="505968" y="2058053"/>
            <a:ext cx="4158996" cy="4417979"/>
            <a:chOff x="984504" y="2256865"/>
            <a:chExt cx="10222992" cy="3342640"/>
          </a:xfrm>
        </p:grpSpPr>
        <p:sp>
          <p:nvSpPr>
            <p:cNvPr id="7" name="Rectangle: Rounded Corners 6">
              <a:extLst>
                <a:ext uri="{FF2B5EF4-FFF2-40B4-BE49-F238E27FC236}">
                  <a16:creationId xmlns:a16="http://schemas.microsoft.com/office/drawing/2014/main" id="{E100F6DD-4AA5-6373-90E5-D74E268FB027}"/>
                </a:ext>
              </a:extLst>
            </p:cNvPr>
            <p:cNvSpPr/>
            <p:nvPr/>
          </p:nvSpPr>
          <p:spPr>
            <a:xfrm>
              <a:off x="984504" y="2256865"/>
              <a:ext cx="10222992" cy="266934"/>
            </a:xfrm>
            <a:prstGeom prst="roundRect">
              <a:avLst/>
            </a:prstGeom>
            <a:solidFill>
              <a:schemeClr val="accent2">
                <a:lumMod val="5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nl-NL"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	RECOGNIZE </a:t>
              </a:r>
            </a:p>
          </p:txBody>
        </p:sp>
        <p:sp>
          <p:nvSpPr>
            <p:cNvPr id="9" name="Rectangle: Rounded Corners 8">
              <a:extLst>
                <a:ext uri="{FF2B5EF4-FFF2-40B4-BE49-F238E27FC236}">
                  <a16:creationId xmlns:a16="http://schemas.microsoft.com/office/drawing/2014/main" id="{B79A605E-5DA0-4980-EB4C-808836C6980C}"/>
                </a:ext>
              </a:extLst>
            </p:cNvPr>
            <p:cNvSpPr/>
            <p:nvPr/>
          </p:nvSpPr>
          <p:spPr>
            <a:xfrm>
              <a:off x="984504" y="2598610"/>
              <a:ext cx="10222992" cy="266934"/>
            </a:xfrm>
            <a:prstGeom prst="roundRect">
              <a:avLst/>
            </a:prstGeom>
            <a:solidFill>
              <a:schemeClr val="accent4">
                <a:lumMod val="75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	MAPPING</a:t>
              </a:r>
            </a:p>
          </p:txBody>
        </p:sp>
        <p:sp>
          <p:nvSpPr>
            <p:cNvPr id="10" name="Rectangle: Rounded Corners 9">
              <a:extLst>
                <a:ext uri="{FF2B5EF4-FFF2-40B4-BE49-F238E27FC236}">
                  <a16:creationId xmlns:a16="http://schemas.microsoft.com/office/drawing/2014/main" id="{71464F09-077C-B88E-80D7-154D52B83B58}"/>
                </a:ext>
              </a:extLst>
            </p:cNvPr>
            <p:cNvSpPr/>
            <p:nvPr/>
          </p:nvSpPr>
          <p:spPr>
            <a:xfrm>
              <a:off x="984504" y="2940355"/>
              <a:ext cx="10222992" cy="266934"/>
            </a:xfrm>
            <a:prstGeom prst="roundRect">
              <a:avLst/>
            </a:prstGeom>
            <a:solidFill>
              <a:schemeClr val="accent2">
                <a:lumMod val="5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	ANALYSE</a:t>
              </a:r>
              <a:endParaRPr lang="fi-FI"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558BFA93-F731-F765-BF72-1D099B65CE3E}"/>
                </a:ext>
              </a:extLst>
            </p:cNvPr>
            <p:cNvSpPr/>
            <p:nvPr/>
          </p:nvSpPr>
          <p:spPr>
            <a:xfrm>
              <a:off x="984504" y="3282100"/>
              <a:ext cx="10222992" cy="266934"/>
            </a:xfrm>
            <a:prstGeom prst="roundRect">
              <a:avLst/>
            </a:prstGeom>
            <a:solidFill>
              <a:schemeClr val="accent4">
                <a:lumMod val="75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	PRODUK DALAM BENTUK ALGORITMA</a:t>
              </a:r>
            </a:p>
          </p:txBody>
        </p:sp>
        <p:sp>
          <p:nvSpPr>
            <p:cNvPr id="12" name="Rectangle: Rounded Corners 11">
              <a:extLst>
                <a:ext uri="{FF2B5EF4-FFF2-40B4-BE49-F238E27FC236}">
                  <a16:creationId xmlns:a16="http://schemas.microsoft.com/office/drawing/2014/main" id="{43B61E3B-A788-9AD8-FC14-9CC63EFFFC5E}"/>
                </a:ext>
              </a:extLst>
            </p:cNvPr>
            <p:cNvSpPr/>
            <p:nvPr/>
          </p:nvSpPr>
          <p:spPr>
            <a:xfrm>
              <a:off x="984504" y="3623845"/>
              <a:ext cx="10222992" cy="266934"/>
            </a:xfrm>
            <a:prstGeom prst="roundRect">
              <a:avLst/>
            </a:prstGeom>
            <a:solidFill>
              <a:schemeClr val="accent2">
                <a:lumMod val="5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fr-FR"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5.	NETWORKING</a:t>
              </a:r>
              <a:endParaRPr lang="fi-FI"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E3FB0647-5CE0-A935-1485-97E2074B1CC8}"/>
                </a:ext>
              </a:extLst>
            </p:cNvPr>
            <p:cNvSpPr/>
            <p:nvPr/>
          </p:nvSpPr>
          <p:spPr>
            <a:xfrm>
              <a:off x="984504" y="3965590"/>
              <a:ext cx="10222992" cy="266934"/>
            </a:xfrm>
            <a:prstGeom prst="roundRect">
              <a:avLst/>
            </a:prstGeom>
            <a:solidFill>
              <a:schemeClr val="accent4">
                <a:lumMod val="75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fi-FI"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	COUNTER ISSUE</a:t>
              </a:r>
              <a:endPar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3E6B4350-D2A1-5E57-4F81-4F6B9E3240D6}"/>
                </a:ext>
              </a:extLst>
            </p:cNvPr>
            <p:cNvSpPr/>
            <p:nvPr/>
          </p:nvSpPr>
          <p:spPr>
            <a:xfrm>
              <a:off x="984504" y="4307335"/>
              <a:ext cx="10222992" cy="266934"/>
            </a:xfrm>
            <a:prstGeom prst="roundRect">
              <a:avLst/>
            </a:prstGeom>
            <a:solidFill>
              <a:schemeClr val="accent2">
                <a:lumMod val="5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nl-NL"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7.	MEDIA POLICING</a:t>
              </a:r>
              <a:endParaRPr lang="fi-FI"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8B015434-B8EB-ABE0-BFA1-6CC0CF5F8C5B}"/>
                </a:ext>
              </a:extLst>
            </p:cNvPr>
            <p:cNvSpPr/>
            <p:nvPr/>
          </p:nvSpPr>
          <p:spPr>
            <a:xfrm>
              <a:off x="984504" y="4649081"/>
              <a:ext cx="10222992" cy="266934"/>
            </a:xfrm>
            <a:prstGeom prst="roundRect">
              <a:avLst/>
            </a:prstGeom>
            <a:solidFill>
              <a:schemeClr val="accent4">
                <a:lumMod val="75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	PENGEMBANGAN INTELEJEN</a:t>
              </a:r>
            </a:p>
          </p:txBody>
        </p:sp>
        <p:sp>
          <p:nvSpPr>
            <p:cNvPr id="16" name="Rectangle: Rounded Corners 15">
              <a:extLst>
                <a:ext uri="{FF2B5EF4-FFF2-40B4-BE49-F238E27FC236}">
                  <a16:creationId xmlns:a16="http://schemas.microsoft.com/office/drawing/2014/main" id="{F92FF504-CD07-6C20-4F1E-D3E9F0F64FAA}"/>
                </a:ext>
              </a:extLst>
            </p:cNvPr>
            <p:cNvSpPr/>
            <p:nvPr/>
          </p:nvSpPr>
          <p:spPr>
            <a:xfrm>
              <a:off x="984504" y="4990826"/>
              <a:ext cx="10222992" cy="266934"/>
            </a:xfrm>
            <a:prstGeom prst="roundRect">
              <a:avLst/>
            </a:prstGeom>
            <a:solidFill>
              <a:schemeClr val="accent2">
                <a:lumMod val="5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9.	EMERGENCY MAUPUN CONTIGENCY POLICING</a:t>
              </a:r>
            </a:p>
          </p:txBody>
        </p:sp>
        <p:sp>
          <p:nvSpPr>
            <p:cNvPr id="17" name="Rectangle: Rounded Corners 16">
              <a:extLst>
                <a:ext uri="{FF2B5EF4-FFF2-40B4-BE49-F238E27FC236}">
                  <a16:creationId xmlns:a16="http://schemas.microsoft.com/office/drawing/2014/main" id="{256C6A73-0EC0-0091-489F-B483C97C6E0A}"/>
                </a:ext>
              </a:extLst>
            </p:cNvPr>
            <p:cNvSpPr/>
            <p:nvPr/>
          </p:nvSpPr>
          <p:spPr>
            <a:xfrm>
              <a:off x="984504" y="5332571"/>
              <a:ext cx="10222992" cy="266934"/>
            </a:xfrm>
            <a:prstGeom prst="roundRect">
              <a:avLst/>
            </a:prstGeom>
            <a:solidFill>
              <a:schemeClr val="accent4">
                <a:lumMod val="75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	QUICK RESPONSE</a:t>
              </a:r>
            </a:p>
          </p:txBody>
        </p:sp>
      </p:grpSp>
      <p:sp>
        <p:nvSpPr>
          <p:cNvPr id="18" name="Rectangle: Rounded Corners 17">
            <a:extLst>
              <a:ext uri="{FF2B5EF4-FFF2-40B4-BE49-F238E27FC236}">
                <a16:creationId xmlns:a16="http://schemas.microsoft.com/office/drawing/2014/main" id="{4231B523-5319-122E-2B72-D1641E75A74A}"/>
              </a:ext>
            </a:extLst>
          </p:cNvPr>
          <p:cNvSpPr/>
          <p:nvPr/>
        </p:nvSpPr>
        <p:spPr>
          <a:xfrm>
            <a:off x="4981576" y="2069930"/>
            <a:ext cx="6896100" cy="340931"/>
          </a:xfrm>
          <a:prstGeom prst="roundRect">
            <a:avLst/>
          </a:prstGeom>
          <a:solidFill>
            <a:schemeClr val="accent2">
              <a:lumMod val="5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11.	INDEX SAFETY AND SECURITY</a:t>
            </a:r>
          </a:p>
        </p:txBody>
      </p:sp>
      <p:sp>
        <p:nvSpPr>
          <p:cNvPr id="19" name="Rectangle: Rounded Corners 18">
            <a:extLst>
              <a:ext uri="{FF2B5EF4-FFF2-40B4-BE49-F238E27FC236}">
                <a16:creationId xmlns:a16="http://schemas.microsoft.com/office/drawing/2014/main" id="{FAB3269E-0BEE-6E46-730B-3749BDFFFD3E}"/>
              </a:ext>
            </a:extLst>
          </p:cNvPr>
          <p:cNvSpPr/>
          <p:nvPr/>
        </p:nvSpPr>
        <p:spPr>
          <a:xfrm>
            <a:off x="4981576" y="2512388"/>
            <a:ext cx="6896100" cy="392986"/>
          </a:xfrm>
          <a:prstGeom prst="roundRect">
            <a:avLst/>
          </a:prstGeom>
          <a:solidFill>
            <a:schemeClr val="accent4">
              <a:lumMod val="75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12.	MENGEMBANGKAN MODEL </a:t>
            </a:r>
            <a:r>
              <a:rPr lang="en-US" sz="1400" b="1"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MODEL</a:t>
            </a: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PEMOLISIAN YANG BERBASIS WILAYAH, FUNGSI MAUPUN DAMPAK MASALAH</a:t>
            </a:r>
          </a:p>
        </p:txBody>
      </p:sp>
      <p:sp>
        <p:nvSpPr>
          <p:cNvPr id="20" name="Rectangle: Rounded Corners 19">
            <a:extLst>
              <a:ext uri="{FF2B5EF4-FFF2-40B4-BE49-F238E27FC236}">
                <a16:creationId xmlns:a16="http://schemas.microsoft.com/office/drawing/2014/main" id="{7F7EE0F8-6BA3-0AF1-F1E6-94BEC3F44815}"/>
              </a:ext>
            </a:extLst>
          </p:cNvPr>
          <p:cNvSpPr/>
          <p:nvPr/>
        </p:nvSpPr>
        <p:spPr>
          <a:xfrm>
            <a:off x="4981576" y="2960931"/>
            <a:ext cx="6896100" cy="352808"/>
          </a:xfrm>
          <a:prstGeom prst="roundRect">
            <a:avLst/>
          </a:prstGeom>
          <a:solidFill>
            <a:schemeClr val="accent2">
              <a:lumMod val="5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13.	MENYIAPKAN SDM YANG PROFESIONAL, CERDAS, BERMORAL DAN MODERN</a:t>
            </a:r>
          </a:p>
        </p:txBody>
      </p:sp>
      <p:sp>
        <p:nvSpPr>
          <p:cNvPr id="21" name="Rectangle: Rounded Corners 20">
            <a:extLst>
              <a:ext uri="{FF2B5EF4-FFF2-40B4-BE49-F238E27FC236}">
                <a16:creationId xmlns:a16="http://schemas.microsoft.com/office/drawing/2014/main" id="{BF79EEBA-F946-BB0D-1759-4CBEDDF55226}"/>
              </a:ext>
            </a:extLst>
          </p:cNvPr>
          <p:cNvSpPr/>
          <p:nvPr/>
        </p:nvSpPr>
        <p:spPr>
          <a:xfrm>
            <a:off x="4981576" y="3407447"/>
            <a:ext cx="6896100" cy="392986"/>
          </a:xfrm>
          <a:prstGeom prst="roundRect">
            <a:avLst/>
          </a:prstGeom>
          <a:solidFill>
            <a:schemeClr val="accent4">
              <a:lumMod val="75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14.	MENANGANI  HOAX YANG MENJADI SENJATA DI ERA POST TRUTH ATAUPUN SERANGAN BUZER </a:t>
            </a:r>
          </a:p>
        </p:txBody>
      </p:sp>
      <p:sp>
        <p:nvSpPr>
          <p:cNvPr id="22" name="Rectangle: Rounded Corners 21">
            <a:extLst>
              <a:ext uri="{FF2B5EF4-FFF2-40B4-BE49-F238E27FC236}">
                <a16:creationId xmlns:a16="http://schemas.microsoft.com/office/drawing/2014/main" id="{2E55C2D3-A701-054D-D1EA-7CAA764738AF}"/>
              </a:ext>
            </a:extLst>
          </p:cNvPr>
          <p:cNvSpPr/>
          <p:nvPr/>
        </p:nvSpPr>
        <p:spPr>
          <a:xfrm>
            <a:off x="4981576" y="3864795"/>
            <a:ext cx="6896100" cy="352808"/>
          </a:xfrm>
          <a:prstGeom prst="roundRect">
            <a:avLst/>
          </a:prstGeom>
          <a:solidFill>
            <a:schemeClr val="accent2">
              <a:lumMod val="5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it-IT"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15.	MENATA KETERATURAN SOSIAL DI DUNIA VIRTUAL</a:t>
            </a:r>
          </a:p>
        </p:txBody>
      </p:sp>
      <p:sp>
        <p:nvSpPr>
          <p:cNvPr id="23" name="Rectangle: Rounded Corners 22">
            <a:extLst>
              <a:ext uri="{FF2B5EF4-FFF2-40B4-BE49-F238E27FC236}">
                <a16:creationId xmlns:a16="http://schemas.microsoft.com/office/drawing/2014/main" id="{FF6D6DEF-96D4-4B7C-3BBA-9713A5A2B394}"/>
              </a:ext>
            </a:extLst>
          </p:cNvPr>
          <p:cNvSpPr/>
          <p:nvPr/>
        </p:nvSpPr>
        <p:spPr>
          <a:xfrm>
            <a:off x="4981576" y="4305338"/>
            <a:ext cx="6896100" cy="392986"/>
          </a:xfrm>
          <a:prstGeom prst="roundRect">
            <a:avLst/>
          </a:prstGeom>
          <a:solidFill>
            <a:schemeClr val="accent4">
              <a:lumMod val="75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fi-FI"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16.	MENANGANI CYBER CRIME YANG BERKAITAN DENGAN IDIOLOGI, POLITIK, EKONOMI, SOSIAL, BUDAYA, DSB </a:t>
            </a:r>
          </a:p>
        </p:txBody>
      </p:sp>
      <p:sp>
        <p:nvSpPr>
          <p:cNvPr id="24" name="Rectangle: Rounded Corners 23">
            <a:extLst>
              <a:ext uri="{FF2B5EF4-FFF2-40B4-BE49-F238E27FC236}">
                <a16:creationId xmlns:a16="http://schemas.microsoft.com/office/drawing/2014/main" id="{D008A93B-8F44-802E-C721-532A87C9D88C}"/>
              </a:ext>
            </a:extLst>
          </p:cNvPr>
          <p:cNvSpPr/>
          <p:nvPr/>
        </p:nvSpPr>
        <p:spPr>
          <a:xfrm>
            <a:off x="4981576" y="4766543"/>
            <a:ext cx="6896100" cy="352808"/>
          </a:xfrm>
          <a:prstGeom prst="roundRect">
            <a:avLst/>
          </a:prstGeom>
          <a:solidFill>
            <a:schemeClr val="accent2">
              <a:lumMod val="5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nl-NL"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17.	MENGHADAPI PROXY WAR</a:t>
            </a:r>
          </a:p>
        </p:txBody>
      </p:sp>
      <p:sp>
        <p:nvSpPr>
          <p:cNvPr id="25" name="Rectangle: Rounded Corners 24">
            <a:extLst>
              <a:ext uri="{FF2B5EF4-FFF2-40B4-BE49-F238E27FC236}">
                <a16:creationId xmlns:a16="http://schemas.microsoft.com/office/drawing/2014/main" id="{FA11CF67-430D-E4A4-7551-BE77C164575D}"/>
              </a:ext>
            </a:extLst>
          </p:cNvPr>
          <p:cNvSpPr/>
          <p:nvPr/>
        </p:nvSpPr>
        <p:spPr>
          <a:xfrm>
            <a:off x="4981576" y="5219853"/>
            <a:ext cx="6896100" cy="352808"/>
          </a:xfrm>
          <a:prstGeom prst="roundRect">
            <a:avLst/>
          </a:prstGeom>
          <a:solidFill>
            <a:schemeClr val="accent4">
              <a:lumMod val="75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nb-NO"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18.	MELINDUNGI ASET ASET BANGSA</a:t>
            </a:r>
          </a:p>
        </p:txBody>
      </p:sp>
      <p:sp>
        <p:nvSpPr>
          <p:cNvPr id="26" name="Rectangle: Rounded Corners 25">
            <a:extLst>
              <a:ext uri="{FF2B5EF4-FFF2-40B4-BE49-F238E27FC236}">
                <a16:creationId xmlns:a16="http://schemas.microsoft.com/office/drawing/2014/main" id="{DD6C2556-A6F5-7F60-68C3-1A7E0561AC24}"/>
              </a:ext>
            </a:extLst>
          </p:cNvPr>
          <p:cNvSpPr/>
          <p:nvPr/>
        </p:nvSpPr>
        <p:spPr>
          <a:xfrm>
            <a:off x="4981576" y="5671539"/>
            <a:ext cx="6896100" cy="352808"/>
          </a:xfrm>
          <a:prstGeom prst="roundRect">
            <a:avLst/>
          </a:prstGeom>
          <a:solidFill>
            <a:schemeClr val="accent2">
              <a:lumMod val="5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19.	MENJAMIN KEAMANAN HARTA BENDA, JIWA RAGA DARI CITIZEN MAUPUN </a:t>
            </a:r>
          </a:p>
        </p:txBody>
      </p:sp>
      <p:sp>
        <p:nvSpPr>
          <p:cNvPr id="29" name="Rectangle: Rounded Corners 28">
            <a:extLst>
              <a:ext uri="{FF2B5EF4-FFF2-40B4-BE49-F238E27FC236}">
                <a16:creationId xmlns:a16="http://schemas.microsoft.com/office/drawing/2014/main" id="{45171ACF-215A-70CC-74AF-581FA9CA00D2}"/>
              </a:ext>
            </a:extLst>
          </p:cNvPr>
          <p:cNvSpPr/>
          <p:nvPr/>
        </p:nvSpPr>
        <p:spPr>
          <a:xfrm>
            <a:off x="4981576" y="6103135"/>
            <a:ext cx="6896100" cy="372897"/>
          </a:xfrm>
          <a:prstGeom prst="roundRect">
            <a:avLst/>
          </a:prstGeom>
          <a:solidFill>
            <a:schemeClr val="accent4">
              <a:lumMod val="75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da-DK"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	MEMIKIRKAN MODEL POLICING UNTUK MENGATASI POINT 1 SD 19</a:t>
            </a:r>
            <a:endParaRPr lang="nb-NO"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0" name="Group 29">
            <a:extLst>
              <a:ext uri="{FF2B5EF4-FFF2-40B4-BE49-F238E27FC236}">
                <a16:creationId xmlns:a16="http://schemas.microsoft.com/office/drawing/2014/main" id="{68C61F15-B36F-469E-76B9-09101BAE7481}"/>
              </a:ext>
            </a:extLst>
          </p:cNvPr>
          <p:cNvGrpSpPr/>
          <p:nvPr/>
        </p:nvGrpSpPr>
        <p:grpSpPr>
          <a:xfrm>
            <a:off x="11010533" y="275862"/>
            <a:ext cx="893797" cy="479796"/>
            <a:chOff x="3505200" y="902285"/>
            <a:chExt cx="3451535" cy="1852809"/>
          </a:xfrm>
        </p:grpSpPr>
        <p:pic>
          <p:nvPicPr>
            <p:cNvPr id="31" name="Picture 30">
              <a:extLst>
                <a:ext uri="{FF2B5EF4-FFF2-40B4-BE49-F238E27FC236}">
                  <a16:creationId xmlns:a16="http://schemas.microsoft.com/office/drawing/2014/main" id="{224BBB14-2001-8509-78AF-B70C82D8A51B}"/>
                </a:ext>
              </a:extLst>
            </p:cNvPr>
            <p:cNvPicPr>
              <a:picLocks noChangeAspect="1"/>
            </p:cNvPicPr>
            <p:nvPr/>
          </p:nvPicPr>
          <p:blipFill>
            <a:blip r:embed="rId3"/>
            <a:srcRect/>
            <a:stretch/>
          </p:blipFill>
          <p:spPr>
            <a:xfrm>
              <a:off x="5426869" y="955250"/>
              <a:ext cx="1529866" cy="1799844"/>
            </a:xfrm>
            <a:prstGeom prst="rect">
              <a:avLst/>
            </a:prstGeom>
          </p:spPr>
        </p:pic>
        <p:pic>
          <p:nvPicPr>
            <p:cNvPr id="32" name="Picture 31">
              <a:extLst>
                <a:ext uri="{FF2B5EF4-FFF2-40B4-BE49-F238E27FC236}">
                  <a16:creationId xmlns:a16="http://schemas.microsoft.com/office/drawing/2014/main" id="{4E5E9B9C-80BA-33F7-2065-3D4AA9AB1E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902285"/>
              <a:ext cx="1737009" cy="1778508"/>
            </a:xfrm>
            <a:prstGeom prst="rect">
              <a:avLst/>
            </a:prstGeom>
          </p:spPr>
        </p:pic>
      </p:grpSp>
    </p:spTree>
    <p:extLst>
      <p:ext uri="{BB962C8B-B14F-4D97-AF65-F5344CB8AC3E}">
        <p14:creationId xmlns:p14="http://schemas.microsoft.com/office/powerpoint/2010/main" val="7917924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F88B5-2622-F2B4-076F-CA360C5E1FD6}"/>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E6A7EC30-3DFB-E0C0-EE3D-36B9FB0EF3A0}"/>
              </a:ext>
            </a:extLst>
          </p:cNvPr>
          <p:cNvSpPr txBox="1"/>
          <p:nvPr/>
        </p:nvSpPr>
        <p:spPr>
          <a:xfrm>
            <a:off x="731657" y="464777"/>
            <a:ext cx="10622661" cy="392159"/>
          </a:xfrm>
          <a:prstGeom prst="rect">
            <a:avLst/>
          </a:prstGeom>
          <a:noFill/>
        </p:spPr>
        <p:txBody>
          <a:bodyPr wrap="square">
            <a:spAutoFit/>
          </a:bodyPr>
          <a:lstStyle/>
          <a:p>
            <a:pPr>
              <a:lnSpc>
                <a:spcPct val="115000"/>
              </a:lnSpc>
              <a:spcAft>
                <a:spcPts val="1000"/>
              </a:spcAft>
            </a:pPr>
            <a:r>
              <a:rPr lang="en-US" b="1"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rPr>
              <a:t>DI DALAM FURURISTIC POLICING SEJATINYA DIKEMBANGKAN MELALUI SMART POLICING YANG MAMPU :</a:t>
            </a:r>
            <a:endParaRPr lang="en-ID" b="1" kern="100" dirty="0">
              <a:solidFill>
                <a:srgbClr val="10101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1" name="Group 20">
            <a:extLst>
              <a:ext uri="{FF2B5EF4-FFF2-40B4-BE49-F238E27FC236}">
                <a16:creationId xmlns:a16="http://schemas.microsoft.com/office/drawing/2014/main" id="{458C2184-1866-4B15-55FA-4FD0949F4665}"/>
              </a:ext>
            </a:extLst>
          </p:cNvPr>
          <p:cNvGrpSpPr/>
          <p:nvPr/>
        </p:nvGrpSpPr>
        <p:grpSpPr>
          <a:xfrm>
            <a:off x="794333" y="1045972"/>
            <a:ext cx="10222992" cy="5469128"/>
            <a:chOff x="984504" y="1426464"/>
            <a:chExt cx="10222992" cy="5352908"/>
          </a:xfrm>
        </p:grpSpPr>
        <p:sp>
          <p:nvSpPr>
            <p:cNvPr id="5" name="Rectangle: Rounded Corners 4">
              <a:extLst>
                <a:ext uri="{FF2B5EF4-FFF2-40B4-BE49-F238E27FC236}">
                  <a16:creationId xmlns:a16="http://schemas.microsoft.com/office/drawing/2014/main" id="{23B29237-D678-F4D7-AE87-0F182ED325DC}"/>
                </a:ext>
              </a:extLst>
            </p:cNvPr>
            <p:cNvSpPr/>
            <p:nvPr/>
          </p:nvSpPr>
          <p:spPr>
            <a:xfrm>
              <a:off x="984504" y="1426464"/>
              <a:ext cx="10222992" cy="427469"/>
            </a:xfrm>
            <a:prstGeom prst="roundRect">
              <a:avLst/>
            </a:prstGeom>
            <a:solidFill>
              <a:schemeClr val="tx2">
                <a:lumMod val="75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nl-NL" sz="1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	MENGHARMONIKAN DAN DAPAT MENYATUKAN ANTAR MODEL PEMOLISIAN ( POLICING )</a:t>
              </a:r>
              <a:endParaRPr lang="fi-FI" sz="1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0ED23AA8-E9EF-7BB9-108D-F3629DD75D94}"/>
                </a:ext>
              </a:extLst>
            </p:cNvPr>
            <p:cNvSpPr/>
            <p:nvPr/>
          </p:nvSpPr>
          <p:spPr>
            <a:xfrm>
              <a:off x="984504" y="1973735"/>
              <a:ext cx="10222992" cy="427469"/>
            </a:xfrm>
            <a:prstGeom prst="roundRect">
              <a:avLst/>
            </a:prstGeom>
            <a:solidFill>
              <a:schemeClr val="accent6">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en-US" sz="16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	SIAP MEMPREDIKSI, MENGHADAPI, MEREHABILITASI BERBAGAI PERMASALAHAN YANG MENGGANGGU KETERATURAN SOSIAL</a:t>
              </a:r>
            </a:p>
          </p:txBody>
        </p:sp>
        <p:sp>
          <p:nvSpPr>
            <p:cNvPr id="13" name="Rectangle: Rounded Corners 12">
              <a:extLst>
                <a:ext uri="{FF2B5EF4-FFF2-40B4-BE49-F238E27FC236}">
                  <a16:creationId xmlns:a16="http://schemas.microsoft.com/office/drawing/2014/main" id="{50B98590-F83F-49CC-8E6B-F3739DB0E144}"/>
                </a:ext>
              </a:extLst>
            </p:cNvPr>
            <p:cNvSpPr/>
            <p:nvPr/>
          </p:nvSpPr>
          <p:spPr>
            <a:xfrm>
              <a:off x="984504" y="2521006"/>
              <a:ext cx="10222992" cy="427469"/>
            </a:xfrm>
            <a:prstGeom prst="roundRect">
              <a:avLst/>
            </a:prstGeom>
            <a:solidFill>
              <a:schemeClr val="tx2">
                <a:lumMod val="75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en-US" sz="1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	MODEL PEMOLISIAN YANG MAMPU BERFUNGSI UNTUK LINGKUNGAN DAN BERBAGAI MASALAH KONVENSIONAL, ERA DIGITAL, PERMASALAHAN YANG BERKAITAN DENGAN FORENSIK KEPOLISIAN</a:t>
              </a:r>
              <a:endParaRPr lang="fi-FI" sz="1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2488F622-5C0E-96B4-BEFA-426BBB595E96}"/>
                </a:ext>
              </a:extLst>
            </p:cNvPr>
            <p:cNvSpPr/>
            <p:nvPr/>
          </p:nvSpPr>
          <p:spPr>
            <a:xfrm>
              <a:off x="984504" y="3068277"/>
              <a:ext cx="10222992" cy="427469"/>
            </a:xfrm>
            <a:prstGeom prst="roundRect">
              <a:avLst/>
            </a:prstGeom>
            <a:solidFill>
              <a:schemeClr val="accent6">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nn-NO" sz="16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	DAPAT DIIMPLEMENTASIKAN TINGKAT LOKAL, NASIONAL BAHKAN GLOBAL</a:t>
              </a:r>
              <a:endParaRPr lang="en-US" sz="16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0F4124AD-423B-A7FA-966E-DD37A78CE12D}"/>
                </a:ext>
              </a:extLst>
            </p:cNvPr>
            <p:cNvSpPr/>
            <p:nvPr/>
          </p:nvSpPr>
          <p:spPr>
            <a:xfrm>
              <a:off x="984504" y="3615548"/>
              <a:ext cx="10222992" cy="427469"/>
            </a:xfrm>
            <a:prstGeom prst="roundRect">
              <a:avLst/>
            </a:prstGeom>
            <a:solidFill>
              <a:schemeClr val="tx2">
                <a:lumMod val="75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fr-FR" sz="1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5.	MENGATASI BERBAGAI GANGGUAN KETERATURAN SOSIAL YANG BY DESIGN</a:t>
              </a:r>
              <a:endParaRPr lang="fi-FI" sz="1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3C2D3470-EE10-4B5B-C7DE-FE15ACD37F73}"/>
                </a:ext>
              </a:extLst>
            </p:cNvPr>
            <p:cNvSpPr/>
            <p:nvPr/>
          </p:nvSpPr>
          <p:spPr>
            <a:xfrm>
              <a:off x="984504" y="4162819"/>
              <a:ext cx="10222992" cy="427469"/>
            </a:xfrm>
            <a:prstGeom prst="roundRect">
              <a:avLst/>
            </a:prstGeom>
            <a:solidFill>
              <a:schemeClr val="accent6">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fi-FI" sz="16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	MENGATASI KETERATURAN SOSIAL DALAM DUNIA VIRTUAL</a:t>
              </a:r>
              <a:endParaRPr lang="en-US" sz="16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C2011997-6C42-F31A-E7F3-7B34D8C5B627}"/>
                </a:ext>
              </a:extLst>
            </p:cNvPr>
            <p:cNvSpPr/>
            <p:nvPr/>
          </p:nvSpPr>
          <p:spPr>
            <a:xfrm>
              <a:off x="984504" y="4710090"/>
              <a:ext cx="10222992" cy="427469"/>
            </a:xfrm>
            <a:prstGeom prst="roundRect">
              <a:avLst/>
            </a:prstGeom>
            <a:solidFill>
              <a:schemeClr val="tx2">
                <a:lumMod val="75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nl-NL" sz="1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7.	MEMBERIKAN PERLINDUNGAN, PENGAYOMAN DAN PELAYANAN PUBLIK SECARA PRIMA DALAM ONE STOP SERVICE</a:t>
              </a:r>
              <a:endParaRPr lang="fi-FI" sz="1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BC6928CB-1D4F-797E-2F15-A5890FC97662}"/>
                </a:ext>
              </a:extLst>
            </p:cNvPr>
            <p:cNvSpPr/>
            <p:nvPr/>
          </p:nvSpPr>
          <p:spPr>
            <a:xfrm>
              <a:off x="984504" y="5257361"/>
              <a:ext cx="10222992" cy="427469"/>
            </a:xfrm>
            <a:prstGeom prst="roundRect">
              <a:avLst/>
            </a:prstGeom>
            <a:solidFill>
              <a:schemeClr val="accent6">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en-US" sz="16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	PREDIKTIF, PROAKTIF DAN PROBLEM SOLVING</a:t>
              </a:r>
            </a:p>
          </p:txBody>
        </p:sp>
        <p:sp>
          <p:nvSpPr>
            <p:cNvPr id="19" name="Rectangle: Rounded Corners 18">
              <a:extLst>
                <a:ext uri="{FF2B5EF4-FFF2-40B4-BE49-F238E27FC236}">
                  <a16:creationId xmlns:a16="http://schemas.microsoft.com/office/drawing/2014/main" id="{887BEB5C-AD78-8397-FF4A-677EE7288940}"/>
                </a:ext>
              </a:extLst>
            </p:cNvPr>
            <p:cNvSpPr/>
            <p:nvPr/>
          </p:nvSpPr>
          <p:spPr>
            <a:xfrm>
              <a:off x="984504" y="5804632"/>
              <a:ext cx="10222992" cy="427469"/>
            </a:xfrm>
            <a:prstGeom prst="roundRect">
              <a:avLst/>
            </a:prstGeom>
            <a:solidFill>
              <a:schemeClr val="tx2">
                <a:lumMod val="75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en-US" sz="1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9.	MENJEMBATANI DAN MENGATASI DALAM BERBAGAI SITUASI DAN KONDISI EMERJENSI MAUPUN KONTIJENSI</a:t>
              </a:r>
              <a:endParaRPr lang="fi-FI" sz="1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5B0899CC-8C97-4256-62C0-BD8FE9F9EAC3}"/>
                </a:ext>
              </a:extLst>
            </p:cNvPr>
            <p:cNvSpPr/>
            <p:nvPr/>
          </p:nvSpPr>
          <p:spPr>
            <a:xfrm>
              <a:off x="984504" y="6351903"/>
              <a:ext cx="10222992" cy="427469"/>
            </a:xfrm>
            <a:prstGeom prst="roundRect">
              <a:avLst/>
            </a:prstGeom>
            <a:solidFill>
              <a:schemeClr val="accent6">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en-US" sz="16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	DIAWAKI PETUGAS POLISI YANG PROFESIONAL, CERDAS BERMORAL DAN MODERN</a:t>
              </a:r>
            </a:p>
          </p:txBody>
        </p:sp>
      </p:grpSp>
      <p:grpSp>
        <p:nvGrpSpPr>
          <p:cNvPr id="2" name="Group 1">
            <a:extLst>
              <a:ext uri="{FF2B5EF4-FFF2-40B4-BE49-F238E27FC236}">
                <a16:creationId xmlns:a16="http://schemas.microsoft.com/office/drawing/2014/main" id="{6D8EE29B-751B-69ED-13BA-45E7871CE2B8}"/>
              </a:ext>
            </a:extLst>
          </p:cNvPr>
          <p:cNvGrpSpPr/>
          <p:nvPr/>
        </p:nvGrpSpPr>
        <p:grpSpPr>
          <a:xfrm>
            <a:off x="11010533" y="275862"/>
            <a:ext cx="893797" cy="479796"/>
            <a:chOff x="3505200" y="902285"/>
            <a:chExt cx="3451535" cy="1852809"/>
          </a:xfrm>
        </p:grpSpPr>
        <p:pic>
          <p:nvPicPr>
            <p:cNvPr id="3" name="Picture 2">
              <a:extLst>
                <a:ext uri="{FF2B5EF4-FFF2-40B4-BE49-F238E27FC236}">
                  <a16:creationId xmlns:a16="http://schemas.microsoft.com/office/drawing/2014/main" id="{0D7AEEEB-0A7C-14A3-C93B-D2F9EF0BD036}"/>
                </a:ext>
              </a:extLst>
            </p:cNvPr>
            <p:cNvPicPr>
              <a:picLocks noChangeAspect="1"/>
            </p:cNvPicPr>
            <p:nvPr/>
          </p:nvPicPr>
          <p:blipFill>
            <a:blip r:embed="rId3"/>
            <a:srcRect/>
            <a:stretch/>
          </p:blipFill>
          <p:spPr>
            <a:xfrm>
              <a:off x="5426869" y="955250"/>
              <a:ext cx="1529866" cy="1799844"/>
            </a:xfrm>
            <a:prstGeom prst="rect">
              <a:avLst/>
            </a:prstGeom>
          </p:spPr>
        </p:pic>
        <p:pic>
          <p:nvPicPr>
            <p:cNvPr id="4" name="Picture 3">
              <a:extLst>
                <a:ext uri="{FF2B5EF4-FFF2-40B4-BE49-F238E27FC236}">
                  <a16:creationId xmlns:a16="http://schemas.microsoft.com/office/drawing/2014/main" id="{61C570EC-89C4-C7A6-708E-90882F9247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902285"/>
              <a:ext cx="1737009" cy="1778508"/>
            </a:xfrm>
            <a:prstGeom prst="rect">
              <a:avLst/>
            </a:prstGeom>
          </p:spPr>
        </p:pic>
      </p:grpSp>
    </p:spTree>
    <p:extLst>
      <p:ext uri="{BB962C8B-B14F-4D97-AF65-F5344CB8AC3E}">
        <p14:creationId xmlns:p14="http://schemas.microsoft.com/office/powerpoint/2010/main" val="16082157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2C00C-F8EF-AB87-055E-E6CFD715A8E6}"/>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ABB0E27C-8E4F-937D-E138-4B37D59015F1}"/>
              </a:ext>
            </a:extLst>
          </p:cNvPr>
          <p:cNvSpPr txBox="1"/>
          <p:nvPr/>
        </p:nvSpPr>
        <p:spPr>
          <a:xfrm>
            <a:off x="477329" y="640169"/>
            <a:ext cx="3271711" cy="1347805"/>
          </a:xfrm>
          <a:prstGeom prst="rect">
            <a:avLst/>
          </a:prstGeom>
          <a:solidFill>
            <a:schemeClr val="accent6">
              <a:lumMod val="75000"/>
            </a:schemeClr>
          </a:solidFill>
        </p:spPr>
        <p:txBody>
          <a:bodyPr wrap="square">
            <a:spAutoFit/>
          </a:bodyPr>
          <a:lstStyle/>
          <a:p>
            <a:pPr>
              <a:lnSpc>
                <a:spcPct val="115000"/>
              </a:lnSpc>
              <a:spcAft>
                <a:spcPts val="1000"/>
              </a:spcAft>
            </a:pPr>
            <a:r>
              <a:rPr lang="en-US"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POLA PEMBELAJARAN DAPAT DIJABARKAN DALAM KURIKULUM MATA PELAJARAN BAGI  SETIDAKNYA MENCAKUP :</a:t>
            </a:r>
            <a:endParaRPr lang="en-ID"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1" name="Group 20">
            <a:extLst>
              <a:ext uri="{FF2B5EF4-FFF2-40B4-BE49-F238E27FC236}">
                <a16:creationId xmlns:a16="http://schemas.microsoft.com/office/drawing/2014/main" id="{D3F6117A-9F92-3C4B-88FB-77E0CCA25C31}"/>
              </a:ext>
            </a:extLst>
          </p:cNvPr>
          <p:cNvGrpSpPr/>
          <p:nvPr/>
        </p:nvGrpSpPr>
        <p:grpSpPr>
          <a:xfrm>
            <a:off x="477329" y="2135124"/>
            <a:ext cx="3271710" cy="2114209"/>
            <a:chOff x="984504" y="1426464"/>
            <a:chExt cx="10222992" cy="2069282"/>
          </a:xfrm>
        </p:grpSpPr>
        <p:sp>
          <p:nvSpPr>
            <p:cNvPr id="5" name="Rectangle: Rounded Corners 4">
              <a:extLst>
                <a:ext uri="{FF2B5EF4-FFF2-40B4-BE49-F238E27FC236}">
                  <a16:creationId xmlns:a16="http://schemas.microsoft.com/office/drawing/2014/main" id="{E0942207-C41C-1CA9-1271-5AF51B78E27C}"/>
                </a:ext>
              </a:extLst>
            </p:cNvPr>
            <p:cNvSpPr/>
            <p:nvPr/>
          </p:nvSpPr>
          <p:spPr>
            <a:xfrm>
              <a:off x="984504" y="1426464"/>
              <a:ext cx="10222992" cy="427469"/>
            </a:xfrm>
            <a:prstGeom prst="roundRect">
              <a:avLst/>
            </a:prstGeom>
            <a:solidFill>
              <a:schemeClr val="tx1">
                <a:lumMod val="85000"/>
                <a:lumOff val="15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nl-NL" sz="1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 	OLAH JIWA</a:t>
              </a:r>
              <a:endParaRPr lang="fi-FI" sz="1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830FCD30-52C9-C0DE-D714-99209854DBFB}"/>
                </a:ext>
              </a:extLst>
            </p:cNvPr>
            <p:cNvSpPr/>
            <p:nvPr/>
          </p:nvSpPr>
          <p:spPr>
            <a:xfrm>
              <a:off x="984504" y="1973735"/>
              <a:ext cx="10222992" cy="427469"/>
            </a:xfrm>
            <a:prstGeom prst="roundRect">
              <a:avLst/>
            </a:prstGeom>
            <a:solidFill>
              <a:schemeClr val="bg1">
                <a:lumMod val="75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en-US" sz="16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 	OLAH RASA</a:t>
              </a:r>
            </a:p>
          </p:txBody>
        </p:sp>
        <p:sp>
          <p:nvSpPr>
            <p:cNvPr id="13" name="Rectangle: Rounded Corners 12">
              <a:extLst>
                <a:ext uri="{FF2B5EF4-FFF2-40B4-BE49-F238E27FC236}">
                  <a16:creationId xmlns:a16="http://schemas.microsoft.com/office/drawing/2014/main" id="{A42F7BAC-F959-BAF7-580F-3896F4D71709}"/>
                </a:ext>
              </a:extLst>
            </p:cNvPr>
            <p:cNvSpPr/>
            <p:nvPr/>
          </p:nvSpPr>
          <p:spPr>
            <a:xfrm>
              <a:off x="984504" y="2521006"/>
              <a:ext cx="10222992" cy="427469"/>
            </a:xfrm>
            <a:prstGeom prst="roundRect">
              <a:avLst/>
            </a:prstGeom>
            <a:solidFill>
              <a:schemeClr val="tx1">
                <a:lumMod val="85000"/>
                <a:lumOff val="15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en-US" sz="1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 	OLAH PIKIR</a:t>
              </a:r>
              <a:endParaRPr lang="fi-FI" sz="1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9EB93A50-EC81-7604-0C57-19709480F2AA}"/>
                </a:ext>
              </a:extLst>
            </p:cNvPr>
            <p:cNvSpPr/>
            <p:nvPr/>
          </p:nvSpPr>
          <p:spPr>
            <a:xfrm>
              <a:off x="984504" y="3068277"/>
              <a:ext cx="10222992" cy="427469"/>
            </a:xfrm>
            <a:prstGeom prst="roundRect">
              <a:avLst/>
            </a:prstGeom>
            <a:solidFill>
              <a:schemeClr val="bg1">
                <a:lumMod val="75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nn-NO" sz="16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 	OLAH RAGA</a:t>
              </a:r>
              <a:endParaRPr lang="en-US" sz="16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 name="Rectangle: Rounded Corners 2">
            <a:extLst>
              <a:ext uri="{FF2B5EF4-FFF2-40B4-BE49-F238E27FC236}">
                <a16:creationId xmlns:a16="http://schemas.microsoft.com/office/drawing/2014/main" id="{1D312431-D616-2DF6-F1A9-809C0AC09ADF}"/>
              </a:ext>
            </a:extLst>
          </p:cNvPr>
          <p:cNvSpPr/>
          <p:nvPr/>
        </p:nvSpPr>
        <p:spPr>
          <a:xfrm>
            <a:off x="4235513" y="640169"/>
            <a:ext cx="3271710" cy="313812"/>
          </a:xfrm>
          <a:prstGeom prst="roundRect">
            <a:avLst/>
          </a:prstGeom>
          <a:solidFill>
            <a:schemeClr val="accent5">
              <a:lumMod val="5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nl-NL"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	BIDANG AKADEMIK </a:t>
            </a:r>
            <a:endParaRPr lang="fi-FI"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68700C65-26F1-BB5F-68F4-E4C7B2379583}"/>
              </a:ext>
            </a:extLst>
          </p:cNvPr>
          <p:cNvSpPr/>
          <p:nvPr/>
        </p:nvSpPr>
        <p:spPr>
          <a:xfrm>
            <a:off x="4652580" y="1009872"/>
            <a:ext cx="7062092" cy="313812"/>
          </a:xfrm>
          <a:prstGeom prst="roundRect">
            <a:avLst/>
          </a:prstGeom>
          <a:solidFill>
            <a:schemeClr val="accent6">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KURIKULUM DASAR BERKAITAN DENGAN MORALITAS KEPEMIMPINAN </a:t>
            </a:r>
          </a:p>
        </p:txBody>
      </p:sp>
      <p:sp>
        <p:nvSpPr>
          <p:cNvPr id="8" name="Rectangle: Rounded Corners 7">
            <a:extLst>
              <a:ext uri="{FF2B5EF4-FFF2-40B4-BE49-F238E27FC236}">
                <a16:creationId xmlns:a16="http://schemas.microsoft.com/office/drawing/2014/main" id="{8B9E610D-0605-E0B9-9F7F-9A49577B76B3}"/>
              </a:ext>
            </a:extLst>
          </p:cNvPr>
          <p:cNvSpPr/>
          <p:nvPr/>
        </p:nvSpPr>
        <p:spPr>
          <a:xfrm>
            <a:off x="4652580" y="1376090"/>
            <a:ext cx="7062092" cy="1195784"/>
          </a:xfrm>
          <a:prstGeom prst="roundRect">
            <a:avLst>
              <a:gd name="adj" fmla="val 6669"/>
            </a:avLst>
          </a:prstGeom>
          <a:solidFill>
            <a:schemeClr val="accent6">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712788" indent="-357188"/>
            <a:r>
              <a:rPr lang="en-US"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 	KEBIJAKAN NASIONAL</a:t>
            </a:r>
          </a:p>
          <a:p>
            <a:pPr marL="712788" indent="-357188"/>
            <a:r>
              <a:rPr lang="en-US"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 	NILAI </a:t>
            </a:r>
            <a:r>
              <a:rPr lang="en-US" sz="1200" b="1"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NILAI</a:t>
            </a:r>
            <a:r>
              <a:rPr lang="en-US"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KE INDONESIAAM : PANCASILA, UUD 45, NKRI, KEBHINEKAAM</a:t>
            </a:r>
          </a:p>
          <a:p>
            <a:pPr marL="712788" indent="-357188"/>
            <a:r>
              <a:rPr lang="en-US"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  	NILAI </a:t>
            </a:r>
            <a:r>
              <a:rPr lang="en-US" sz="1200" b="1"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NILAI</a:t>
            </a:r>
            <a:r>
              <a:rPr lang="en-US"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KEBHAYANGKARAAN : TRI BRATA, CATUR PRASETYA DAN KODE ETIK POLRI</a:t>
            </a:r>
          </a:p>
          <a:p>
            <a:pPr marL="712788" indent="-357188"/>
            <a:r>
              <a:rPr lang="en-US"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 	KARAKTER KEPEMIMPINAN : MANAJEMEN STRATEGI, POLA PENGAMBILAN KEPUTUSAN ( FAS, EFAS )</a:t>
            </a:r>
          </a:p>
          <a:p>
            <a:pPr marL="712788" indent="-357188"/>
            <a:r>
              <a:rPr lang="en-US"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 	ETIKA PUBLIK</a:t>
            </a:r>
          </a:p>
        </p:txBody>
      </p:sp>
      <p:sp>
        <p:nvSpPr>
          <p:cNvPr id="11" name="Rectangle: Rounded Corners 10">
            <a:extLst>
              <a:ext uri="{FF2B5EF4-FFF2-40B4-BE49-F238E27FC236}">
                <a16:creationId xmlns:a16="http://schemas.microsoft.com/office/drawing/2014/main" id="{79E5BC47-B2DB-FDBB-17A7-8D91F56B2822}"/>
              </a:ext>
            </a:extLst>
          </p:cNvPr>
          <p:cNvSpPr/>
          <p:nvPr/>
        </p:nvSpPr>
        <p:spPr>
          <a:xfrm>
            <a:off x="4652580" y="2656875"/>
            <a:ext cx="7062092" cy="335319"/>
          </a:xfrm>
          <a:prstGeom prst="roundRect">
            <a:avLst/>
          </a:prstGeom>
          <a:solidFill>
            <a:schemeClr val="accent1">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 	KURIKULUM POKOK ATAU INTI</a:t>
            </a:r>
          </a:p>
        </p:txBody>
      </p:sp>
      <p:sp>
        <p:nvSpPr>
          <p:cNvPr id="12" name="Rectangle: Rounded Corners 11">
            <a:extLst>
              <a:ext uri="{FF2B5EF4-FFF2-40B4-BE49-F238E27FC236}">
                <a16:creationId xmlns:a16="http://schemas.microsoft.com/office/drawing/2014/main" id="{31EB077B-A66B-5BDC-F618-A98803FA7E56}"/>
              </a:ext>
            </a:extLst>
          </p:cNvPr>
          <p:cNvSpPr/>
          <p:nvPr/>
        </p:nvSpPr>
        <p:spPr>
          <a:xfrm>
            <a:off x="4652580" y="3042909"/>
            <a:ext cx="7062092" cy="1016875"/>
          </a:xfrm>
          <a:prstGeom prst="roundRect">
            <a:avLst>
              <a:gd name="adj" fmla="val 6669"/>
            </a:avLst>
          </a:prstGeom>
          <a:solidFill>
            <a:schemeClr val="accent1">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712788" indent="-357188"/>
            <a:r>
              <a:rPr lang="en-US"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 	MASALAH SOSIAL YANG BERKAITAN DEENGAN KETERATURAN SOSIAL</a:t>
            </a:r>
          </a:p>
          <a:p>
            <a:pPr marL="712788" indent="-357188"/>
            <a:r>
              <a:rPr lang="en-US"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 	HUKUM, PENEGAKAN HUKUM DAN KEADILAN</a:t>
            </a:r>
          </a:p>
          <a:p>
            <a:pPr marL="712788" indent="-357188"/>
            <a:r>
              <a:rPr lang="en-US"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 	KEJAHATAN, PENANGANAN DAN PENCEGAHAN SERTA PENANGGULANGANNYA</a:t>
            </a:r>
          </a:p>
          <a:p>
            <a:pPr marL="712788" indent="-357188"/>
            <a:r>
              <a:rPr lang="en-US"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 	MODEL DAN POLA </a:t>
            </a:r>
            <a:r>
              <a:rPr lang="en-US" sz="1200" b="1"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POLA</a:t>
            </a:r>
            <a:r>
              <a:rPr lang="en-US"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PEMOLISIAN</a:t>
            </a:r>
          </a:p>
        </p:txBody>
      </p:sp>
      <p:sp>
        <p:nvSpPr>
          <p:cNvPr id="22" name="Rectangle: Rounded Corners 21">
            <a:extLst>
              <a:ext uri="{FF2B5EF4-FFF2-40B4-BE49-F238E27FC236}">
                <a16:creationId xmlns:a16="http://schemas.microsoft.com/office/drawing/2014/main" id="{930C54C5-4297-23FB-AB91-41CCDFB9FD51}"/>
              </a:ext>
            </a:extLst>
          </p:cNvPr>
          <p:cNvSpPr/>
          <p:nvPr/>
        </p:nvSpPr>
        <p:spPr>
          <a:xfrm>
            <a:off x="4652580" y="4134574"/>
            <a:ext cx="7062092" cy="436750"/>
          </a:xfrm>
          <a:prstGeom prst="roundRect">
            <a:avLst/>
          </a:prstGeom>
          <a:solidFill>
            <a:srgbClr val="FFC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 	KAPITA SELEKTA ( BERKAITAN DENGAN ISUE </a:t>
            </a:r>
            <a:r>
              <a:rPr lang="en-US" sz="1400" b="1"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ISUE</a:t>
            </a:r>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PENTING YANG TERJADI DALAM MASYARAKAT)</a:t>
            </a:r>
          </a:p>
        </p:txBody>
      </p:sp>
      <p:sp>
        <p:nvSpPr>
          <p:cNvPr id="23" name="Rectangle: Rounded Corners 22">
            <a:extLst>
              <a:ext uri="{FF2B5EF4-FFF2-40B4-BE49-F238E27FC236}">
                <a16:creationId xmlns:a16="http://schemas.microsoft.com/office/drawing/2014/main" id="{11562C7A-8366-DAF4-D291-EE0949EC0E63}"/>
              </a:ext>
            </a:extLst>
          </p:cNvPr>
          <p:cNvSpPr/>
          <p:nvPr/>
        </p:nvSpPr>
        <p:spPr>
          <a:xfrm>
            <a:off x="4652580" y="4609424"/>
            <a:ext cx="7062092" cy="2001015"/>
          </a:xfrm>
          <a:prstGeom prst="roundRect">
            <a:avLst>
              <a:gd name="adj" fmla="val 6669"/>
            </a:avLst>
          </a:prstGeom>
          <a:solidFill>
            <a:srgbClr val="FFC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719138" indent="-357188"/>
            <a:r>
              <a:rPr lang="en-US"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 	IDIOLOGI</a:t>
            </a:r>
          </a:p>
          <a:p>
            <a:pPr marL="719138" indent="-357188"/>
            <a:r>
              <a:rPr lang="en-US"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 	POLITIK</a:t>
            </a:r>
          </a:p>
          <a:p>
            <a:pPr marL="719138" indent="-357188"/>
            <a:r>
              <a:rPr lang="en-US"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 	EKONOMI</a:t>
            </a:r>
          </a:p>
          <a:p>
            <a:pPr marL="719138" indent="-357188"/>
            <a:r>
              <a:rPr lang="en-US"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 	SOSIAL BUDAYA</a:t>
            </a:r>
          </a:p>
          <a:p>
            <a:pPr marL="719138" indent="-357188"/>
            <a:r>
              <a:rPr lang="en-US"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 	PERTAHANAN</a:t>
            </a:r>
          </a:p>
          <a:p>
            <a:pPr marL="719138" indent="-357188"/>
            <a:r>
              <a:rPr lang="en-US"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 	KEAMANAN</a:t>
            </a:r>
          </a:p>
          <a:p>
            <a:pPr marL="719138" indent="-357188"/>
            <a:r>
              <a:rPr lang="en-US"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 	PEMBANGUNAN NASIONAL</a:t>
            </a:r>
          </a:p>
          <a:p>
            <a:pPr marL="719138" indent="-357188"/>
            <a:r>
              <a:rPr lang="en-US"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8 ) 	IT</a:t>
            </a:r>
          </a:p>
          <a:p>
            <a:pPr marL="719138" indent="-357188"/>
            <a:r>
              <a:rPr lang="en-US"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 	MEDIA</a:t>
            </a:r>
          </a:p>
          <a:p>
            <a:pPr marL="719138" indent="-357188"/>
            <a:r>
              <a:rPr lang="en-US"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 	KEJADIAN </a:t>
            </a:r>
            <a:r>
              <a:rPr lang="en-US" sz="1200" b="1"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KEJADIAN</a:t>
            </a:r>
            <a:r>
              <a:rPr lang="en-US" sz="12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UP TO DATE  DSB</a:t>
            </a:r>
          </a:p>
        </p:txBody>
      </p:sp>
      <p:grpSp>
        <p:nvGrpSpPr>
          <p:cNvPr id="24" name="Group 23">
            <a:extLst>
              <a:ext uri="{FF2B5EF4-FFF2-40B4-BE49-F238E27FC236}">
                <a16:creationId xmlns:a16="http://schemas.microsoft.com/office/drawing/2014/main" id="{5A8BE03A-D7B1-23D4-C55D-DB48EABA59E6}"/>
              </a:ext>
            </a:extLst>
          </p:cNvPr>
          <p:cNvGrpSpPr/>
          <p:nvPr/>
        </p:nvGrpSpPr>
        <p:grpSpPr>
          <a:xfrm>
            <a:off x="11010533" y="275862"/>
            <a:ext cx="893797" cy="479796"/>
            <a:chOff x="3505200" y="902285"/>
            <a:chExt cx="3451535" cy="1852809"/>
          </a:xfrm>
        </p:grpSpPr>
        <p:pic>
          <p:nvPicPr>
            <p:cNvPr id="25" name="Picture 24">
              <a:extLst>
                <a:ext uri="{FF2B5EF4-FFF2-40B4-BE49-F238E27FC236}">
                  <a16:creationId xmlns:a16="http://schemas.microsoft.com/office/drawing/2014/main" id="{B0688B8B-398D-D0E0-2AF7-4DB5CCD99AEA}"/>
                </a:ext>
              </a:extLst>
            </p:cNvPr>
            <p:cNvPicPr>
              <a:picLocks noChangeAspect="1"/>
            </p:cNvPicPr>
            <p:nvPr/>
          </p:nvPicPr>
          <p:blipFill>
            <a:blip r:embed="rId3"/>
            <a:srcRect/>
            <a:stretch/>
          </p:blipFill>
          <p:spPr>
            <a:xfrm>
              <a:off x="5426869" y="955250"/>
              <a:ext cx="1529866" cy="1799844"/>
            </a:xfrm>
            <a:prstGeom prst="rect">
              <a:avLst/>
            </a:prstGeom>
          </p:spPr>
        </p:pic>
        <p:pic>
          <p:nvPicPr>
            <p:cNvPr id="26" name="Picture 25">
              <a:extLst>
                <a:ext uri="{FF2B5EF4-FFF2-40B4-BE49-F238E27FC236}">
                  <a16:creationId xmlns:a16="http://schemas.microsoft.com/office/drawing/2014/main" id="{757C3D63-90CE-DA02-79EF-0BC1778B90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902285"/>
              <a:ext cx="1737009" cy="1778508"/>
            </a:xfrm>
            <a:prstGeom prst="rect">
              <a:avLst/>
            </a:prstGeom>
          </p:spPr>
        </p:pic>
      </p:grpSp>
    </p:spTree>
    <p:extLst>
      <p:ext uri="{BB962C8B-B14F-4D97-AF65-F5344CB8AC3E}">
        <p14:creationId xmlns:p14="http://schemas.microsoft.com/office/powerpoint/2010/main" val="4074845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C04CF-6189-27EF-099F-F7AEE58688CC}"/>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2E3A0B7A-6516-51CE-F597-F45EF0FC833C}"/>
              </a:ext>
            </a:extLst>
          </p:cNvPr>
          <p:cNvGrpSpPr/>
          <p:nvPr/>
        </p:nvGrpSpPr>
        <p:grpSpPr>
          <a:xfrm>
            <a:off x="11057269" y="64534"/>
            <a:ext cx="893797" cy="479796"/>
            <a:chOff x="3505200" y="902285"/>
            <a:chExt cx="3451535" cy="1852809"/>
          </a:xfrm>
        </p:grpSpPr>
        <p:pic>
          <p:nvPicPr>
            <p:cNvPr id="15" name="Picture 14">
              <a:extLst>
                <a:ext uri="{FF2B5EF4-FFF2-40B4-BE49-F238E27FC236}">
                  <a16:creationId xmlns:a16="http://schemas.microsoft.com/office/drawing/2014/main" id="{17EF00BF-6C3E-866F-1BA9-97C7315DBFD4}"/>
                </a:ext>
              </a:extLst>
            </p:cNvPr>
            <p:cNvPicPr>
              <a:picLocks noChangeAspect="1"/>
            </p:cNvPicPr>
            <p:nvPr/>
          </p:nvPicPr>
          <p:blipFill>
            <a:blip r:embed="rId3"/>
            <a:srcRect/>
            <a:stretch/>
          </p:blipFill>
          <p:spPr>
            <a:xfrm>
              <a:off x="5426869" y="955250"/>
              <a:ext cx="1529866" cy="1799844"/>
            </a:xfrm>
            <a:prstGeom prst="rect">
              <a:avLst/>
            </a:prstGeom>
          </p:spPr>
        </p:pic>
        <p:pic>
          <p:nvPicPr>
            <p:cNvPr id="16" name="Picture 15">
              <a:extLst>
                <a:ext uri="{FF2B5EF4-FFF2-40B4-BE49-F238E27FC236}">
                  <a16:creationId xmlns:a16="http://schemas.microsoft.com/office/drawing/2014/main" id="{49F67920-69C8-C558-E74D-F054699522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902285"/>
              <a:ext cx="1737009" cy="1778508"/>
            </a:xfrm>
            <a:prstGeom prst="rect">
              <a:avLst/>
            </a:prstGeom>
          </p:spPr>
        </p:pic>
      </p:grpSp>
      <p:sp>
        <p:nvSpPr>
          <p:cNvPr id="3" name="TextBox 2">
            <a:extLst>
              <a:ext uri="{FF2B5EF4-FFF2-40B4-BE49-F238E27FC236}">
                <a16:creationId xmlns:a16="http://schemas.microsoft.com/office/drawing/2014/main" id="{BB7DF56B-4868-E62E-9EDD-898020AE8EFE}"/>
              </a:ext>
            </a:extLst>
          </p:cNvPr>
          <p:cNvSpPr txBox="1"/>
          <p:nvPr/>
        </p:nvSpPr>
        <p:spPr>
          <a:xfrm>
            <a:off x="308991" y="525089"/>
            <a:ext cx="6247257" cy="6032421"/>
          </a:xfrm>
          <a:prstGeom prst="rect">
            <a:avLst/>
          </a:prstGeom>
          <a:noFill/>
        </p:spPr>
        <p:txBody>
          <a:bodyPr wrap="square">
            <a:spAutoFit/>
          </a:bodyPr>
          <a:lstStyle/>
          <a:p>
            <a:pPr algn="just">
              <a:spcAft>
                <a:spcPts val="100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POLISI DALAM PEMOLISIANNYA PERLU MODEL YANG FUTURISTIK (FUTURISTIC POLICING)</a:t>
            </a:r>
          </a:p>
          <a:p>
            <a:pPr algn="just">
              <a:spcAft>
                <a:spcPts val="100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POLISI SEBAGAI INSTITUSI, SEBAGAI FUNGSI MAUPUN SEBAGAI PETUGAS BERBEDA TETAPI KEUTAMAANNYA SAMA, YAITU BAGI : KEMANUSIAAN, KETERATURAN SOSIAL DAN PERADABAN. </a:t>
            </a:r>
          </a:p>
          <a:p>
            <a:pPr algn="just">
              <a:spcAft>
                <a:spcPts val="100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PRINSIP YANG MENDASAR DAN BERLAKU UMUM BAGI POLISI DALAM PEMOLISIANYA YAITU : </a:t>
            </a:r>
          </a:p>
          <a:p>
            <a:pPr marL="265113" indent="-265113" algn="just">
              <a:spcAft>
                <a:spcPts val="100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1.	SEBAGAI IKON HUKUM PENEGAKKAN HUKUM DAN KEADILAN YANG BERMAKNA JUGA SIMBOL PERADABAN </a:t>
            </a:r>
          </a:p>
          <a:p>
            <a:pPr marL="265113" indent="-265113" algn="just">
              <a:spcAft>
                <a:spcPts val="100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2.	BERFUNGSI UNTUK MELINDUNGI MENGAYOMI MELAYANI YANG BERMAKNA MENJAGA KETETATURAN SOSIAL AGAR HIDUP DAN KEHIDUPAN DAN BERDAYA TAHAN DAN DAPAT TUMBUH DAN BERKEMBANG.</a:t>
            </a:r>
          </a:p>
          <a:p>
            <a:pPr marL="265113" indent="-265113" algn="just">
              <a:spcAft>
                <a:spcPts val="100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3.	TUGAS TANGGUNGJAWABNYA MEMANUSIAKAN YANG BERMAKNA MENCERDASKAN DAN MENGANGKAT HARKAT DAN MARTABAT MANUSIA DAN UNTUK SEMAKIN MANUSIAWINYA MANUSIA.</a:t>
            </a:r>
          </a:p>
          <a:p>
            <a:pPr marL="265113" indent="-265113" algn="just">
              <a:spcAft>
                <a:spcPts val="100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4.	UPAYA </a:t>
            </a:r>
            <a:r>
              <a:rPr lang="en-US" sz="1600" b="1" kern="100" dirty="0" err="1">
                <a:effectLst/>
                <a:latin typeface="Calibri" panose="020F0502020204030204" pitchFamily="34" charset="0"/>
                <a:ea typeface="Calibri" panose="020F0502020204030204" pitchFamily="34" charset="0"/>
                <a:cs typeface="Times New Roman" panose="02020603050405020304" pitchFamily="18" charset="0"/>
              </a:rPr>
              <a:t>UPAYA</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 YANG DILAKUKAN HAKEKATNYA MENDUKUNG MENINGKATNYA KUALITAS HIDUP MASYARAKAT. YANG MAKNANYA MENJAMIN KEAMANAN DAN RASA AMAN SEHINGGA WARGA MASYARAKAT MAMPU MENGHASILKAN PRODUKSI UBTUK BERTAHAN HIDUP TUMBUH DAN BERKEMBANG.</a:t>
            </a:r>
          </a:p>
        </p:txBody>
      </p:sp>
      <p:sp>
        <p:nvSpPr>
          <p:cNvPr id="2" name="TextBox 1">
            <a:extLst>
              <a:ext uri="{FF2B5EF4-FFF2-40B4-BE49-F238E27FC236}">
                <a16:creationId xmlns:a16="http://schemas.microsoft.com/office/drawing/2014/main" id="{C8CFB01B-D539-E15B-37AA-1FE0A07DD3CC}"/>
              </a:ext>
            </a:extLst>
          </p:cNvPr>
          <p:cNvSpPr txBox="1"/>
          <p:nvPr/>
        </p:nvSpPr>
        <p:spPr>
          <a:xfrm>
            <a:off x="6955694" y="1606318"/>
            <a:ext cx="4797287" cy="4308872"/>
          </a:xfrm>
          <a:prstGeom prst="rect">
            <a:avLst/>
          </a:prstGeom>
          <a:noFill/>
        </p:spPr>
        <p:txBody>
          <a:bodyPr wrap="square">
            <a:spAutoFit/>
          </a:bodyPr>
          <a:lstStyle/>
          <a:p>
            <a:pPr algn="just">
              <a:spcAft>
                <a:spcPts val="100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DARI PRINSIPSIP PINSIP YANG MENDASAR DAN BERLAKU UMUM INI TERTUANG DALAM TRI BRATA MAUPUN CATUR PRASETYA YANG MENJADI ETIKA BAGI POLISI DAN PEMOLISIANNYA SECARA PRAGMATIS DALAM KONTEKS PEMOLISIAN YANG FUTURISTIK ( FUTURISTIC POLICING) DAN PEMOLISIAN TRANSFORMATIF ( TRANSFORMATIVE POLICING).</a:t>
            </a:r>
          </a:p>
          <a:p>
            <a:pPr algn="just">
              <a:spcAft>
                <a:spcPts val="1000"/>
              </a:spcAft>
            </a:pPr>
            <a:endParaRPr lang="en-US" sz="1600" b="1"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100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POLISI PADA DASARNYA YANG DICAPAI DIHARGAI DAN DIBANGGAKAN ADALAH PADA: </a:t>
            </a:r>
          </a:p>
          <a:p>
            <a:pPr marL="342900" indent="-342900" algn="just">
              <a:spcAft>
                <a:spcPts val="1000"/>
              </a:spcAft>
              <a:buAutoNum type="arabicPeriod"/>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PROFESIONALISMENYA,</a:t>
            </a:r>
          </a:p>
          <a:p>
            <a:pPr marL="342900" indent="-342900" algn="just">
              <a:spcAft>
                <a:spcPts val="1000"/>
              </a:spcAft>
              <a:buAutoNum type="arabicPeriod"/>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KECERDASANNYA, </a:t>
            </a:r>
          </a:p>
          <a:p>
            <a:pPr marL="342900" indent="-342900" algn="just">
              <a:spcAft>
                <a:spcPts val="1000"/>
              </a:spcAft>
              <a:buAutoNum type="arabicPeriod"/>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MORALITASNYA DAN </a:t>
            </a:r>
          </a:p>
          <a:p>
            <a:pPr marL="342900" indent="-342900" algn="just">
              <a:spcAft>
                <a:spcPts val="1000"/>
              </a:spcAft>
              <a:buAutoNum type="arabicPeriod"/>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MODERNITASNYA</a:t>
            </a:r>
          </a:p>
        </p:txBody>
      </p:sp>
    </p:spTree>
    <p:extLst>
      <p:ext uri="{BB962C8B-B14F-4D97-AF65-F5344CB8AC3E}">
        <p14:creationId xmlns:p14="http://schemas.microsoft.com/office/powerpoint/2010/main" val="33789785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FA7E7-7C43-CA71-0491-6D0984475A9C}"/>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69984B8C-27C7-8A77-C123-D2EE54183CCE}"/>
              </a:ext>
            </a:extLst>
          </p:cNvPr>
          <p:cNvSpPr/>
          <p:nvPr/>
        </p:nvSpPr>
        <p:spPr>
          <a:xfrm>
            <a:off x="730312" y="1086574"/>
            <a:ext cx="4375087" cy="313812"/>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nl-NL"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	PEMBANGUNAN KARAKTER PEMIMPIN</a:t>
            </a:r>
            <a:endParaRPr lang="fi-FI"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21BBE4E9-530E-7606-14F9-A660BE5D2DB2}"/>
              </a:ext>
            </a:extLst>
          </p:cNvPr>
          <p:cNvGrpSpPr/>
          <p:nvPr/>
        </p:nvGrpSpPr>
        <p:grpSpPr>
          <a:xfrm>
            <a:off x="730313" y="1574460"/>
            <a:ext cx="4527488" cy="1197339"/>
            <a:chOff x="730312" y="762222"/>
            <a:chExt cx="7479159" cy="1197339"/>
          </a:xfrm>
        </p:grpSpPr>
        <p:sp>
          <p:nvSpPr>
            <p:cNvPr id="4" name="Rectangle: Rounded Corners 3">
              <a:extLst>
                <a:ext uri="{FF2B5EF4-FFF2-40B4-BE49-F238E27FC236}">
                  <a16:creationId xmlns:a16="http://schemas.microsoft.com/office/drawing/2014/main" id="{88FC3087-3243-993E-BF15-9C58F486BFAD}"/>
                </a:ext>
              </a:extLst>
            </p:cNvPr>
            <p:cNvSpPr/>
            <p:nvPr/>
          </p:nvSpPr>
          <p:spPr>
            <a:xfrm>
              <a:off x="730312" y="762222"/>
              <a:ext cx="7479159" cy="313812"/>
            </a:xfrm>
            <a:prstGeom prst="roundRect">
              <a:avLst/>
            </a:prstGeom>
            <a:solidFill>
              <a:schemeClr val="accent2">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INTEGRITAS</a:t>
              </a:r>
            </a:p>
          </p:txBody>
        </p:sp>
        <p:sp>
          <p:nvSpPr>
            <p:cNvPr id="8" name="Rectangle: Rounded Corners 7">
              <a:extLst>
                <a:ext uri="{FF2B5EF4-FFF2-40B4-BE49-F238E27FC236}">
                  <a16:creationId xmlns:a16="http://schemas.microsoft.com/office/drawing/2014/main" id="{D094F568-B913-3102-F658-4A2F132D195D}"/>
                </a:ext>
              </a:extLst>
            </p:cNvPr>
            <p:cNvSpPr/>
            <p:nvPr/>
          </p:nvSpPr>
          <p:spPr>
            <a:xfrm>
              <a:off x="730312" y="1128441"/>
              <a:ext cx="7479159" cy="831120"/>
            </a:xfrm>
            <a:prstGeom prst="roundRect">
              <a:avLst>
                <a:gd name="adj" fmla="val 6669"/>
              </a:avLst>
            </a:prstGeom>
            <a:solidFill>
              <a:schemeClr val="accent2">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61950" indent="-6350"/>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PIKIRAN PERKATAAN DAN PERBUATAN YANG DIREFLEKSIKAN DALAM KESEHARIAN PADA PROSES PEMBELAJARAN</a:t>
              </a:r>
            </a:p>
          </p:txBody>
        </p:sp>
      </p:grpSp>
      <p:grpSp>
        <p:nvGrpSpPr>
          <p:cNvPr id="7" name="Group 6">
            <a:extLst>
              <a:ext uri="{FF2B5EF4-FFF2-40B4-BE49-F238E27FC236}">
                <a16:creationId xmlns:a16="http://schemas.microsoft.com/office/drawing/2014/main" id="{E36D44D8-8DDB-47DD-81EA-AFBEF9DBD40A}"/>
              </a:ext>
            </a:extLst>
          </p:cNvPr>
          <p:cNvGrpSpPr/>
          <p:nvPr/>
        </p:nvGrpSpPr>
        <p:grpSpPr>
          <a:xfrm>
            <a:off x="730313" y="3012427"/>
            <a:ext cx="4527488" cy="1482369"/>
            <a:chOff x="730312" y="1784266"/>
            <a:chExt cx="7479159" cy="1482369"/>
          </a:xfrm>
        </p:grpSpPr>
        <p:sp>
          <p:nvSpPr>
            <p:cNvPr id="11" name="Rectangle: Rounded Corners 10">
              <a:extLst>
                <a:ext uri="{FF2B5EF4-FFF2-40B4-BE49-F238E27FC236}">
                  <a16:creationId xmlns:a16="http://schemas.microsoft.com/office/drawing/2014/main" id="{305D0C29-6E22-8D55-5674-628B7DC6D10D}"/>
                </a:ext>
              </a:extLst>
            </p:cNvPr>
            <p:cNvSpPr/>
            <p:nvPr/>
          </p:nvSpPr>
          <p:spPr>
            <a:xfrm>
              <a:off x="730312" y="1784266"/>
              <a:ext cx="7479159" cy="335319"/>
            </a:xfrm>
            <a:prstGeom prst="roundRect">
              <a:avLst/>
            </a:prstGeom>
            <a:solidFill>
              <a:schemeClr val="tx2">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 	KOMITMEN</a:t>
              </a:r>
            </a:p>
          </p:txBody>
        </p:sp>
        <p:sp>
          <p:nvSpPr>
            <p:cNvPr id="12" name="Rectangle: Rounded Corners 11">
              <a:extLst>
                <a:ext uri="{FF2B5EF4-FFF2-40B4-BE49-F238E27FC236}">
                  <a16:creationId xmlns:a16="http://schemas.microsoft.com/office/drawing/2014/main" id="{A804B2DA-CDE7-F9B5-7957-B73EFDDF85FB}"/>
                </a:ext>
              </a:extLst>
            </p:cNvPr>
            <p:cNvSpPr/>
            <p:nvPr/>
          </p:nvSpPr>
          <p:spPr>
            <a:xfrm>
              <a:off x="730312" y="2170300"/>
              <a:ext cx="7479159" cy="1096335"/>
            </a:xfrm>
            <a:prstGeom prst="roundRect">
              <a:avLst>
                <a:gd name="adj" fmla="val 6669"/>
              </a:avLst>
            </a:prstGeom>
            <a:solidFill>
              <a:schemeClr val="tx2">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712788" indent="-357188"/>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 	ETIKA MENGAJAR</a:t>
              </a:r>
            </a:p>
            <a:p>
              <a:pPr marL="712788" indent="-357188"/>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 	ETIKA BELAJAR</a:t>
              </a:r>
            </a:p>
            <a:p>
              <a:pPr marL="712788" indent="-357188"/>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 	PEDOMAN DAN PANDUAN DALAM PEMBELAJARAN</a:t>
              </a:r>
            </a:p>
          </p:txBody>
        </p:sp>
      </p:grpSp>
      <p:grpSp>
        <p:nvGrpSpPr>
          <p:cNvPr id="2" name="Group 1">
            <a:extLst>
              <a:ext uri="{FF2B5EF4-FFF2-40B4-BE49-F238E27FC236}">
                <a16:creationId xmlns:a16="http://schemas.microsoft.com/office/drawing/2014/main" id="{A0F2B817-8A4F-1E02-D9F9-19FC518CF65B}"/>
              </a:ext>
            </a:extLst>
          </p:cNvPr>
          <p:cNvGrpSpPr/>
          <p:nvPr/>
        </p:nvGrpSpPr>
        <p:grpSpPr>
          <a:xfrm>
            <a:off x="5617781" y="951761"/>
            <a:ext cx="6028120" cy="3692374"/>
            <a:chOff x="730312" y="3042966"/>
            <a:chExt cx="7479159" cy="3692374"/>
          </a:xfrm>
        </p:grpSpPr>
        <p:sp>
          <p:nvSpPr>
            <p:cNvPr id="22" name="Rectangle: Rounded Corners 21">
              <a:extLst>
                <a:ext uri="{FF2B5EF4-FFF2-40B4-BE49-F238E27FC236}">
                  <a16:creationId xmlns:a16="http://schemas.microsoft.com/office/drawing/2014/main" id="{4775DC1F-7D96-8CA9-78A9-5BD80CCB981B}"/>
                </a:ext>
              </a:extLst>
            </p:cNvPr>
            <p:cNvSpPr/>
            <p:nvPr/>
          </p:nvSpPr>
          <p:spPr>
            <a:xfrm>
              <a:off x="730312" y="3042966"/>
              <a:ext cx="7479159" cy="335319"/>
            </a:xfrm>
            <a:prstGeom prst="roundRect">
              <a:avLst/>
            </a:prstGeom>
            <a:solidFill>
              <a:srgbClr val="FF66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 	KOMPETENSI </a:t>
              </a:r>
            </a:p>
          </p:txBody>
        </p:sp>
        <p:sp>
          <p:nvSpPr>
            <p:cNvPr id="23" name="Rectangle: Rounded Corners 22">
              <a:extLst>
                <a:ext uri="{FF2B5EF4-FFF2-40B4-BE49-F238E27FC236}">
                  <a16:creationId xmlns:a16="http://schemas.microsoft.com/office/drawing/2014/main" id="{AAFD2994-E820-A1F0-A447-B72BE14F0948}"/>
                </a:ext>
              </a:extLst>
            </p:cNvPr>
            <p:cNvSpPr/>
            <p:nvPr/>
          </p:nvSpPr>
          <p:spPr>
            <a:xfrm>
              <a:off x="730312" y="3518701"/>
              <a:ext cx="7479159" cy="3216639"/>
            </a:xfrm>
            <a:prstGeom prst="roundRect">
              <a:avLst>
                <a:gd name="adj" fmla="val 3510"/>
              </a:avLst>
            </a:prstGeom>
            <a:solidFill>
              <a:srgbClr val="FF66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539750" indent="-177800"/>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 PENULISAN DENGAN MODEL BERPIKIR DAN PENGEMBANGAN IMAJINASI YANG DITUNJUKAN PADA SUATU:  KEBARUAN, PROAKTIF, PROBLEM SOLVING</a:t>
              </a:r>
            </a:p>
            <a:p>
              <a:pPr marL="539750" indent="-177800"/>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 FGD</a:t>
              </a:r>
            </a:p>
            <a:p>
              <a:pPr marL="539750" indent="-177800"/>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 DEBAT PUBLIK</a:t>
              </a:r>
            </a:p>
            <a:p>
              <a:pPr marL="539750" indent="-177800"/>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 SEMINAR</a:t>
              </a:r>
            </a:p>
            <a:p>
              <a:pPr marL="539750" indent="-177800"/>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5) PRODUK </a:t>
              </a:r>
              <a:r>
                <a:rPr lang="en-US" sz="1400" b="1"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PRODUK</a:t>
              </a:r>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marL="719138" indent="-176213"/>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 MODEL POLDA, POLRES, POLSEK, POS POL DAN BHABIMKANTIBMAS</a:t>
              </a:r>
            </a:p>
            <a:p>
              <a:pPr marL="719138" indent="-176213"/>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 BUNGA RAMPAI DARI NKP </a:t>
              </a:r>
            </a:p>
            <a:p>
              <a:pPr marL="719138" indent="-176213"/>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 TULISAN AKHIR PERORANGAN</a:t>
              </a:r>
            </a:p>
            <a:p>
              <a:pPr marL="719138" indent="-176213"/>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 MODEL PENYUSUNAN INDEKS KEAMANAN</a:t>
              </a:r>
            </a:p>
            <a:p>
              <a:pPr marL="719138" indent="-176213"/>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 BUNGA RAMPAI PEMIKIRAN SATU HARI SATU IDE DARI PARA PESERTA DIDIK</a:t>
              </a:r>
            </a:p>
            <a:p>
              <a:pPr marL="719138" indent="-357188"/>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6) KOMPETISI YANG FAIR</a:t>
              </a:r>
            </a:p>
          </p:txBody>
        </p:sp>
      </p:grpSp>
      <p:grpSp>
        <p:nvGrpSpPr>
          <p:cNvPr id="15" name="Group 14">
            <a:extLst>
              <a:ext uri="{FF2B5EF4-FFF2-40B4-BE49-F238E27FC236}">
                <a16:creationId xmlns:a16="http://schemas.microsoft.com/office/drawing/2014/main" id="{0035CC11-9501-BCE3-FA45-94CB49BD4E6D}"/>
              </a:ext>
            </a:extLst>
          </p:cNvPr>
          <p:cNvGrpSpPr/>
          <p:nvPr/>
        </p:nvGrpSpPr>
        <p:grpSpPr>
          <a:xfrm>
            <a:off x="730312" y="5156756"/>
            <a:ext cx="10915589" cy="1147051"/>
            <a:chOff x="730312" y="3042966"/>
            <a:chExt cx="7479159" cy="1147051"/>
          </a:xfrm>
          <a:solidFill>
            <a:srgbClr val="FD533C"/>
          </a:solidFill>
        </p:grpSpPr>
        <p:sp>
          <p:nvSpPr>
            <p:cNvPr id="16" name="Rectangle: Rounded Corners 15">
              <a:extLst>
                <a:ext uri="{FF2B5EF4-FFF2-40B4-BE49-F238E27FC236}">
                  <a16:creationId xmlns:a16="http://schemas.microsoft.com/office/drawing/2014/main" id="{F33A8A7D-4145-6F04-415E-BCE615EC867D}"/>
                </a:ext>
              </a:extLst>
            </p:cNvPr>
            <p:cNvSpPr/>
            <p:nvPr/>
          </p:nvSpPr>
          <p:spPr>
            <a:xfrm>
              <a:off x="730312" y="3042966"/>
              <a:ext cx="7479159" cy="335319"/>
            </a:xfrm>
            <a:prstGeom prst="roundRect">
              <a:avLst/>
            </a:prstGeom>
            <a:grp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 	KEUNGGULAN</a:t>
              </a:r>
            </a:p>
          </p:txBody>
        </p:sp>
        <p:sp>
          <p:nvSpPr>
            <p:cNvPr id="17" name="Rectangle: Rounded Corners 16">
              <a:extLst>
                <a:ext uri="{FF2B5EF4-FFF2-40B4-BE49-F238E27FC236}">
                  <a16:creationId xmlns:a16="http://schemas.microsoft.com/office/drawing/2014/main" id="{19F8EB9E-891B-A824-64DD-DF3EE1E8BB56}"/>
                </a:ext>
              </a:extLst>
            </p:cNvPr>
            <p:cNvSpPr/>
            <p:nvPr/>
          </p:nvSpPr>
          <p:spPr>
            <a:xfrm>
              <a:off x="730312" y="3429001"/>
              <a:ext cx="7479159" cy="761016"/>
            </a:xfrm>
            <a:prstGeom prst="roundRect">
              <a:avLst>
                <a:gd name="adj" fmla="val 6669"/>
              </a:avLst>
            </a:prstGeom>
            <a:grpFill/>
            <a:ln>
              <a:noFill/>
            </a:ln>
          </p:spPr>
          <p:style>
            <a:lnRef idx="1">
              <a:schemeClr val="accent4"/>
            </a:lnRef>
            <a:fillRef idx="2">
              <a:schemeClr val="accent4"/>
            </a:fillRef>
            <a:effectRef idx="1">
              <a:schemeClr val="accent4"/>
            </a:effectRef>
            <a:fontRef idx="minor">
              <a:schemeClr val="dk1"/>
            </a:fontRef>
          </p:style>
          <p:txBody>
            <a:bodyPr rtlCol="0" anchor="ctr"/>
            <a:lstStyle/>
            <a:p>
              <a:pPr marL="355600" indent="6350"/>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MAMPU MEMBANGUN SIAPA YANG TIDAK SEBATAS APA DAN BAGAIMANA DENGAN STANDAR : SANGAT MEMUASKAN DAN MEMUASKAN</a:t>
              </a:r>
            </a:p>
            <a:p>
              <a:pPr marL="355600" indent="6350"/>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SEMUA INI DIBANGUN ATAS KESADARAN TANGGUNG JAWAB DAN DISIPLIN</a:t>
              </a:r>
            </a:p>
          </p:txBody>
        </p:sp>
      </p:grpSp>
      <p:grpSp>
        <p:nvGrpSpPr>
          <p:cNvPr id="24" name="Group 23">
            <a:extLst>
              <a:ext uri="{FF2B5EF4-FFF2-40B4-BE49-F238E27FC236}">
                <a16:creationId xmlns:a16="http://schemas.microsoft.com/office/drawing/2014/main" id="{6CECCAC3-01EF-C7CE-0298-FDEFF0474775}"/>
              </a:ext>
            </a:extLst>
          </p:cNvPr>
          <p:cNvGrpSpPr/>
          <p:nvPr/>
        </p:nvGrpSpPr>
        <p:grpSpPr>
          <a:xfrm>
            <a:off x="11010533" y="275862"/>
            <a:ext cx="893797" cy="479796"/>
            <a:chOff x="3505200" y="902285"/>
            <a:chExt cx="3451535" cy="1852809"/>
          </a:xfrm>
        </p:grpSpPr>
        <p:pic>
          <p:nvPicPr>
            <p:cNvPr id="25" name="Picture 24">
              <a:extLst>
                <a:ext uri="{FF2B5EF4-FFF2-40B4-BE49-F238E27FC236}">
                  <a16:creationId xmlns:a16="http://schemas.microsoft.com/office/drawing/2014/main" id="{AB833AA4-D205-1589-4F35-2C8598BDC7EB}"/>
                </a:ext>
              </a:extLst>
            </p:cNvPr>
            <p:cNvPicPr>
              <a:picLocks noChangeAspect="1"/>
            </p:cNvPicPr>
            <p:nvPr/>
          </p:nvPicPr>
          <p:blipFill>
            <a:blip r:embed="rId3"/>
            <a:srcRect/>
            <a:stretch/>
          </p:blipFill>
          <p:spPr>
            <a:xfrm>
              <a:off x="5426869" y="955250"/>
              <a:ext cx="1529866" cy="1799844"/>
            </a:xfrm>
            <a:prstGeom prst="rect">
              <a:avLst/>
            </a:prstGeom>
          </p:spPr>
        </p:pic>
        <p:pic>
          <p:nvPicPr>
            <p:cNvPr id="26" name="Picture 25">
              <a:extLst>
                <a:ext uri="{FF2B5EF4-FFF2-40B4-BE49-F238E27FC236}">
                  <a16:creationId xmlns:a16="http://schemas.microsoft.com/office/drawing/2014/main" id="{F2CEBC33-EFDF-F68A-3005-AA9A5D6BA4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902285"/>
              <a:ext cx="1737009" cy="1778508"/>
            </a:xfrm>
            <a:prstGeom prst="rect">
              <a:avLst/>
            </a:prstGeom>
          </p:spPr>
        </p:pic>
      </p:grpSp>
    </p:spTree>
    <p:extLst>
      <p:ext uri="{BB962C8B-B14F-4D97-AF65-F5344CB8AC3E}">
        <p14:creationId xmlns:p14="http://schemas.microsoft.com/office/powerpoint/2010/main" val="18286763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AFC50-6B94-60F7-A853-D59EA4F923AB}"/>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EDA3137-7FD3-EED7-2F11-BE549E0E53F6}"/>
              </a:ext>
            </a:extLst>
          </p:cNvPr>
          <p:cNvSpPr/>
          <p:nvPr/>
        </p:nvSpPr>
        <p:spPr>
          <a:xfrm>
            <a:off x="1727008" y="1580453"/>
            <a:ext cx="4375087" cy="313812"/>
          </a:xfrm>
          <a:prstGeom prst="roundRect">
            <a:avLst/>
          </a:prstGeom>
          <a:solidFill>
            <a:schemeClr val="bg1">
              <a:lumMod val="65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nl-NL"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	PENGASUHAN </a:t>
            </a:r>
            <a:endParaRPr lang="fi-FI"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F7180C82-2922-9ACD-5F9A-4FC5A3B21F1A}"/>
              </a:ext>
            </a:extLst>
          </p:cNvPr>
          <p:cNvSpPr/>
          <p:nvPr/>
        </p:nvSpPr>
        <p:spPr>
          <a:xfrm>
            <a:off x="1727008" y="1985705"/>
            <a:ext cx="4375087" cy="1058461"/>
          </a:xfrm>
          <a:prstGeom prst="roundRect">
            <a:avLst>
              <a:gd name="adj" fmla="val 11291"/>
            </a:avLst>
          </a:prstGeom>
          <a:solidFill>
            <a:schemeClr val="accent2">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OLAH JIWA/ KEROHANIAN</a:t>
            </a:r>
          </a:p>
          <a:p>
            <a:pPr marL="357188" indent="-357188"/>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 	OLAH RASA / KESENIAN DAN BUDAYA DAPAT DIKEMBANGKAN MELALUI ART POLICING</a:t>
            </a:r>
          </a:p>
          <a:p>
            <a:pPr marL="357188" indent="-357188"/>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 	OLAH RAGA</a:t>
            </a:r>
          </a:p>
        </p:txBody>
      </p:sp>
      <p:grpSp>
        <p:nvGrpSpPr>
          <p:cNvPr id="14" name="Group 13">
            <a:extLst>
              <a:ext uri="{FF2B5EF4-FFF2-40B4-BE49-F238E27FC236}">
                <a16:creationId xmlns:a16="http://schemas.microsoft.com/office/drawing/2014/main" id="{20BA5EA4-77F3-91FA-E96D-93A3A018F566}"/>
              </a:ext>
            </a:extLst>
          </p:cNvPr>
          <p:cNvGrpSpPr/>
          <p:nvPr/>
        </p:nvGrpSpPr>
        <p:grpSpPr>
          <a:xfrm>
            <a:off x="6518464" y="1580453"/>
            <a:ext cx="4375087" cy="1463713"/>
            <a:chOff x="730312" y="2093303"/>
            <a:chExt cx="4375087" cy="1463713"/>
          </a:xfrm>
        </p:grpSpPr>
        <p:sp>
          <p:nvSpPr>
            <p:cNvPr id="5" name="Rectangle: Rounded Corners 4">
              <a:extLst>
                <a:ext uri="{FF2B5EF4-FFF2-40B4-BE49-F238E27FC236}">
                  <a16:creationId xmlns:a16="http://schemas.microsoft.com/office/drawing/2014/main" id="{10C86B6A-7E05-9CFB-9152-1B205EAE1C12}"/>
                </a:ext>
              </a:extLst>
            </p:cNvPr>
            <p:cNvSpPr/>
            <p:nvPr/>
          </p:nvSpPr>
          <p:spPr>
            <a:xfrm>
              <a:off x="730312" y="2093303"/>
              <a:ext cx="4375087" cy="313812"/>
            </a:xfrm>
            <a:prstGeom prst="roundRect">
              <a:avLst/>
            </a:prstGeom>
            <a:solidFill>
              <a:srgbClr val="7030A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nl-NL"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  	PEMBULATAN</a:t>
              </a:r>
              <a:endParaRPr lang="fi-FI"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823F457B-4A8C-50D8-B997-1DB8431759BD}"/>
                </a:ext>
              </a:extLst>
            </p:cNvPr>
            <p:cNvSpPr/>
            <p:nvPr/>
          </p:nvSpPr>
          <p:spPr>
            <a:xfrm>
              <a:off x="730312" y="2498555"/>
              <a:ext cx="4375087" cy="1058461"/>
            </a:xfrm>
            <a:prstGeom prst="roundRect">
              <a:avLst>
                <a:gd name="adj" fmla="val 11291"/>
              </a:avLst>
            </a:prstGeom>
            <a:solidFill>
              <a:schemeClr val="accent6">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a:r>
                <a:rPr lang="en-US" sz="1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MODEL SIMULASI STUDI KASUS DALAM SITUASI DAN KONDISI KRISIS, EMERJENSI ATAUPUN KONTIJENSI</a:t>
              </a:r>
            </a:p>
          </p:txBody>
        </p:sp>
      </p:grpSp>
      <p:sp>
        <p:nvSpPr>
          <p:cNvPr id="10" name="Rectangle: Rounded Corners 9">
            <a:extLst>
              <a:ext uri="{FF2B5EF4-FFF2-40B4-BE49-F238E27FC236}">
                <a16:creationId xmlns:a16="http://schemas.microsoft.com/office/drawing/2014/main" id="{08188C81-8D79-581D-29C2-80F37A362874}"/>
              </a:ext>
            </a:extLst>
          </p:cNvPr>
          <p:cNvSpPr/>
          <p:nvPr/>
        </p:nvSpPr>
        <p:spPr>
          <a:xfrm>
            <a:off x="1727008" y="3272094"/>
            <a:ext cx="4375087" cy="313812"/>
          </a:xfrm>
          <a:prstGeom prst="roundRect">
            <a:avLst/>
          </a:prstGeom>
          <a:solidFill>
            <a:srgbClr val="F4EC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nl-NL"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	PENGABDIAN MASYARAKAT</a:t>
            </a:r>
            <a:endParaRPr lang="fi-FI"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1242B400-413F-BE4D-86A3-6F79EA6D4724}"/>
              </a:ext>
            </a:extLst>
          </p:cNvPr>
          <p:cNvSpPr/>
          <p:nvPr/>
        </p:nvSpPr>
        <p:spPr>
          <a:xfrm>
            <a:off x="1727008" y="3677346"/>
            <a:ext cx="4375087" cy="1524805"/>
          </a:xfrm>
          <a:prstGeom prst="roundRect">
            <a:avLst>
              <a:gd name="adj" fmla="val 11291"/>
            </a:avLst>
          </a:prstGeom>
          <a:solidFill>
            <a:schemeClr val="tx2">
              <a:lumMod val="75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712788" indent="-357188"/>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 	PKB JUANG2</a:t>
            </a:r>
          </a:p>
          <a:p>
            <a:pPr marL="712788" indent="-357188"/>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 	PENELITIAN/ PENGKAJIAN,6 BENCH MARK DAPAT DIKAITKAN DALAM NEGERI MAUPUN LUAR NEGERI.</a:t>
            </a:r>
          </a:p>
          <a:p>
            <a:pPr marL="712788" indent="-357188"/>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	 LITERASI </a:t>
            </a:r>
          </a:p>
          <a:p>
            <a:pPr marL="712788" indent="-357188"/>
            <a:r>
              <a:rPr lang="en-US" sz="14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 	BAKTI SOSIAL</a:t>
            </a:r>
          </a:p>
        </p:txBody>
      </p:sp>
      <p:sp>
        <p:nvSpPr>
          <p:cNvPr id="18" name="Rectangle: Rounded Corners 17">
            <a:extLst>
              <a:ext uri="{FF2B5EF4-FFF2-40B4-BE49-F238E27FC236}">
                <a16:creationId xmlns:a16="http://schemas.microsoft.com/office/drawing/2014/main" id="{E83781DA-2ACB-B01D-E406-21CAA0CE785A}"/>
              </a:ext>
            </a:extLst>
          </p:cNvPr>
          <p:cNvSpPr/>
          <p:nvPr/>
        </p:nvSpPr>
        <p:spPr>
          <a:xfrm>
            <a:off x="6525768" y="3272094"/>
            <a:ext cx="4375087" cy="313812"/>
          </a:xfrm>
          <a:prstGeom prst="roundRect">
            <a:avLst/>
          </a:prstGeom>
          <a:solidFill>
            <a:srgbClr val="C0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nl-NL"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6.	EVALUASI</a:t>
            </a:r>
            <a:endParaRPr lang="fi-FI"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0" name="Group 19">
            <a:extLst>
              <a:ext uri="{FF2B5EF4-FFF2-40B4-BE49-F238E27FC236}">
                <a16:creationId xmlns:a16="http://schemas.microsoft.com/office/drawing/2014/main" id="{C0A0EB60-6816-3423-435A-FE5C78E39295}"/>
              </a:ext>
            </a:extLst>
          </p:cNvPr>
          <p:cNvGrpSpPr/>
          <p:nvPr/>
        </p:nvGrpSpPr>
        <p:grpSpPr>
          <a:xfrm>
            <a:off x="11010533" y="275862"/>
            <a:ext cx="893797" cy="479796"/>
            <a:chOff x="3505200" y="902285"/>
            <a:chExt cx="3451535" cy="1852809"/>
          </a:xfrm>
        </p:grpSpPr>
        <p:pic>
          <p:nvPicPr>
            <p:cNvPr id="21" name="Picture 20">
              <a:extLst>
                <a:ext uri="{FF2B5EF4-FFF2-40B4-BE49-F238E27FC236}">
                  <a16:creationId xmlns:a16="http://schemas.microsoft.com/office/drawing/2014/main" id="{0E76B8CF-D07C-ED35-DDB1-6238312DBD7C}"/>
                </a:ext>
              </a:extLst>
            </p:cNvPr>
            <p:cNvPicPr>
              <a:picLocks noChangeAspect="1"/>
            </p:cNvPicPr>
            <p:nvPr/>
          </p:nvPicPr>
          <p:blipFill>
            <a:blip r:embed="rId3"/>
            <a:srcRect/>
            <a:stretch/>
          </p:blipFill>
          <p:spPr>
            <a:xfrm>
              <a:off x="5426869" y="955250"/>
              <a:ext cx="1529866" cy="1799844"/>
            </a:xfrm>
            <a:prstGeom prst="rect">
              <a:avLst/>
            </a:prstGeom>
          </p:spPr>
        </p:pic>
        <p:pic>
          <p:nvPicPr>
            <p:cNvPr id="24" name="Picture 23">
              <a:extLst>
                <a:ext uri="{FF2B5EF4-FFF2-40B4-BE49-F238E27FC236}">
                  <a16:creationId xmlns:a16="http://schemas.microsoft.com/office/drawing/2014/main" id="{C8B92219-592C-C259-FFE8-40596BF337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902285"/>
              <a:ext cx="1737009" cy="1778508"/>
            </a:xfrm>
            <a:prstGeom prst="rect">
              <a:avLst/>
            </a:prstGeom>
          </p:spPr>
        </p:pic>
      </p:grpSp>
    </p:spTree>
    <p:extLst>
      <p:ext uri="{BB962C8B-B14F-4D97-AF65-F5344CB8AC3E}">
        <p14:creationId xmlns:p14="http://schemas.microsoft.com/office/powerpoint/2010/main" val="18353519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E6B05-A7EC-C5AB-1F6A-75D40BEC2324}"/>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3B730CEB-364C-1224-904A-5584AEA4C099}"/>
              </a:ext>
            </a:extLst>
          </p:cNvPr>
          <p:cNvGrpSpPr/>
          <p:nvPr/>
        </p:nvGrpSpPr>
        <p:grpSpPr>
          <a:xfrm>
            <a:off x="766887" y="1892416"/>
            <a:ext cx="4375088" cy="2716160"/>
            <a:chOff x="638871" y="785992"/>
            <a:chExt cx="4375088" cy="2716160"/>
          </a:xfrm>
        </p:grpSpPr>
        <p:sp>
          <p:nvSpPr>
            <p:cNvPr id="3" name="Rectangle: Rounded Corners 2">
              <a:extLst>
                <a:ext uri="{FF2B5EF4-FFF2-40B4-BE49-F238E27FC236}">
                  <a16:creationId xmlns:a16="http://schemas.microsoft.com/office/drawing/2014/main" id="{B1B247FB-1BF4-D81B-B1E0-82C1E0F971FE}"/>
                </a:ext>
              </a:extLst>
            </p:cNvPr>
            <p:cNvSpPr/>
            <p:nvPr/>
          </p:nvSpPr>
          <p:spPr>
            <a:xfrm>
              <a:off x="638872" y="785992"/>
              <a:ext cx="4375087" cy="723833"/>
            </a:xfrm>
            <a:prstGeom prst="roundRect">
              <a:avLst/>
            </a:prstGeom>
            <a:solidFill>
              <a:srgbClr val="C0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nl-NL"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POLA PEMBELAJARAN BAGI PARA PESERTA DIDIK MENCAKUP :</a:t>
              </a:r>
              <a:endParaRPr lang="fi-FI"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4B441407-2D9E-DA43-8B74-9BC5AFEA1442}"/>
                </a:ext>
              </a:extLst>
            </p:cNvPr>
            <p:cNvSpPr/>
            <p:nvPr/>
          </p:nvSpPr>
          <p:spPr>
            <a:xfrm>
              <a:off x="638871" y="1580453"/>
              <a:ext cx="4375087" cy="1921699"/>
            </a:xfrm>
            <a:prstGeom prst="roundRect">
              <a:avLst>
                <a:gd name="adj" fmla="val 11291"/>
              </a:avLst>
            </a:prstGeom>
            <a:solidFill>
              <a:schemeClr val="accent2">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en-US"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	PEMAHAMAN TEORI DAN KONSEP </a:t>
              </a:r>
              <a:r>
                <a:rPr lang="en-US" b="1"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KONSEP</a:t>
              </a:r>
              <a:r>
                <a:rPr lang="en-US"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YANG RELEVAN</a:t>
              </a:r>
            </a:p>
            <a:p>
              <a:pPr marL="357188" indent="-357188"/>
              <a:r>
                <a:rPr lang="en-US"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	STUDI KASUS</a:t>
              </a:r>
            </a:p>
            <a:p>
              <a:pPr marL="357188" indent="-357188"/>
              <a:r>
                <a:rPr lang="en-US"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	PEMECAHAN MASALAH</a:t>
              </a:r>
            </a:p>
            <a:p>
              <a:pPr marL="357188" indent="-357188"/>
              <a:r>
                <a:rPr lang="en-US"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	CAPACITY BUILDING ( INOVASI DAN KREATIFITAS ) </a:t>
              </a:r>
            </a:p>
          </p:txBody>
        </p:sp>
      </p:grpSp>
      <p:sp>
        <p:nvSpPr>
          <p:cNvPr id="7" name="TextBox 6">
            <a:extLst>
              <a:ext uri="{FF2B5EF4-FFF2-40B4-BE49-F238E27FC236}">
                <a16:creationId xmlns:a16="http://schemas.microsoft.com/office/drawing/2014/main" id="{28C37325-C8D4-6F84-9EB6-DCDB26A347A1}"/>
              </a:ext>
            </a:extLst>
          </p:cNvPr>
          <p:cNvSpPr txBox="1"/>
          <p:nvPr/>
        </p:nvSpPr>
        <p:spPr>
          <a:xfrm>
            <a:off x="6001510" y="991797"/>
            <a:ext cx="5423602" cy="1984902"/>
          </a:xfrm>
          <a:prstGeom prst="rect">
            <a:avLst/>
          </a:prstGeom>
          <a:solidFill>
            <a:schemeClr val="accent6">
              <a:lumMod val="75000"/>
            </a:schemeClr>
          </a:solidFill>
        </p:spPr>
        <p:txBody>
          <a:bodyPr wrap="square">
            <a:spAutoFit/>
          </a:bodyPr>
          <a:lstStyle/>
          <a:p>
            <a:pPr>
              <a:lnSpc>
                <a:spcPct val="115000"/>
              </a:lnSpc>
              <a:spcAft>
                <a:spcPts val="1000"/>
              </a:spcAft>
            </a:pPr>
            <a:r>
              <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PESERTA DIDIK DIAJAR DAN DILATIH MERASAKAN SEBAGAI PEMIMPIN YANG MAMPU MENGAMBIL KEBIJAKAN DALAM BERBAGAI SITUASI YANG EKSTRIM SEKALIPUN SECARA KONSEPTUAL TEORITIKAL DAN SECARA PRAGMATIS YANG DITUANGKAN MELALUI DISKUSI, PENULISAN DAN DEBAT PUBLIK.</a:t>
            </a:r>
            <a:endParaRPr lang="en-ID"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7336E16F-9F71-2CBB-DA9A-D370D8A66098}"/>
              </a:ext>
            </a:extLst>
          </p:cNvPr>
          <p:cNvSpPr txBox="1"/>
          <p:nvPr/>
        </p:nvSpPr>
        <p:spPr>
          <a:xfrm>
            <a:off x="6001510" y="3168069"/>
            <a:ext cx="5423602" cy="1984902"/>
          </a:xfrm>
          <a:prstGeom prst="rect">
            <a:avLst/>
          </a:prstGeom>
          <a:solidFill>
            <a:srgbClr val="FFC000"/>
          </a:solidFill>
        </p:spPr>
        <p:txBody>
          <a:bodyPr wrap="square">
            <a:spAutoFit/>
          </a:bodyPr>
          <a:lstStyle/>
          <a:p>
            <a:pPr>
              <a:lnSpc>
                <a:spcPct val="115000"/>
              </a:lnSpc>
              <a:spcAft>
                <a:spcPts val="10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PARA PESERTA DIDIK AKAN DISTIMULI MELALUI OLAH PIKIR DALAM SATU HARI SATU IDE YANG DIBUAT SECARA ONLINE: BAGI  KEMANUSIAAN, KETERATURAN SOSIAL DAN PERADABAN YANG BEBAS DALAM MENJABARKAN DALAM PEMIKIRAN YANG MERDEKA, VISIONER DAN AKUNTABEL.</a:t>
            </a:r>
            <a:endParaRPr lang="en-ID"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FB577FD-276C-8C56-AD99-3B14C6961386}"/>
              </a:ext>
            </a:extLst>
          </p:cNvPr>
          <p:cNvSpPr txBox="1"/>
          <p:nvPr/>
        </p:nvSpPr>
        <p:spPr>
          <a:xfrm>
            <a:off x="6001510" y="5344341"/>
            <a:ext cx="5423602" cy="1029256"/>
          </a:xfrm>
          <a:prstGeom prst="rect">
            <a:avLst/>
          </a:prstGeom>
          <a:solidFill>
            <a:schemeClr val="accent4">
              <a:lumMod val="50000"/>
            </a:schemeClr>
          </a:solidFill>
        </p:spPr>
        <p:txBody>
          <a:bodyPr wrap="square">
            <a:spAutoFit/>
          </a:bodyPr>
          <a:lstStyle/>
          <a:p>
            <a:pPr>
              <a:lnSpc>
                <a:spcPct val="115000"/>
              </a:lnSpc>
              <a:spcAft>
                <a:spcPts val="1000"/>
              </a:spcAft>
            </a:pPr>
            <a:r>
              <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KARYA </a:t>
            </a:r>
            <a:r>
              <a:rPr lang="en-US" sz="18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KARYA</a:t>
            </a:r>
            <a:r>
              <a:rPr lang="en-US"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PESERTA DIDIK AKAN DIEDIT MENJADI SUATU BUNGA RAMPAI DALAM MENDUKUNG PEMBANGUNAN LITERASI KEPOLISIAN</a:t>
            </a:r>
            <a:endParaRPr lang="en-ID"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2" name="Group 11">
            <a:extLst>
              <a:ext uri="{FF2B5EF4-FFF2-40B4-BE49-F238E27FC236}">
                <a16:creationId xmlns:a16="http://schemas.microsoft.com/office/drawing/2014/main" id="{9670A5CB-105A-8EC7-5E52-9F79DAB00FF3}"/>
              </a:ext>
            </a:extLst>
          </p:cNvPr>
          <p:cNvGrpSpPr/>
          <p:nvPr/>
        </p:nvGrpSpPr>
        <p:grpSpPr>
          <a:xfrm>
            <a:off x="11010533" y="275862"/>
            <a:ext cx="893797" cy="479796"/>
            <a:chOff x="3505200" y="902285"/>
            <a:chExt cx="3451535" cy="1852809"/>
          </a:xfrm>
        </p:grpSpPr>
        <p:pic>
          <p:nvPicPr>
            <p:cNvPr id="15" name="Picture 14">
              <a:extLst>
                <a:ext uri="{FF2B5EF4-FFF2-40B4-BE49-F238E27FC236}">
                  <a16:creationId xmlns:a16="http://schemas.microsoft.com/office/drawing/2014/main" id="{35EC2E58-48F6-60E3-BA36-0C80B90349A5}"/>
                </a:ext>
              </a:extLst>
            </p:cNvPr>
            <p:cNvPicPr>
              <a:picLocks noChangeAspect="1"/>
            </p:cNvPicPr>
            <p:nvPr/>
          </p:nvPicPr>
          <p:blipFill>
            <a:blip r:embed="rId3"/>
            <a:srcRect/>
            <a:stretch/>
          </p:blipFill>
          <p:spPr>
            <a:xfrm>
              <a:off x="5426869" y="955250"/>
              <a:ext cx="1529866" cy="1799844"/>
            </a:xfrm>
            <a:prstGeom prst="rect">
              <a:avLst/>
            </a:prstGeom>
          </p:spPr>
        </p:pic>
        <p:pic>
          <p:nvPicPr>
            <p:cNvPr id="16" name="Picture 15">
              <a:extLst>
                <a:ext uri="{FF2B5EF4-FFF2-40B4-BE49-F238E27FC236}">
                  <a16:creationId xmlns:a16="http://schemas.microsoft.com/office/drawing/2014/main" id="{3C9520BB-7C1B-334C-12BB-DE4972DEE4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902285"/>
              <a:ext cx="1737009" cy="1778508"/>
            </a:xfrm>
            <a:prstGeom prst="rect">
              <a:avLst/>
            </a:prstGeom>
          </p:spPr>
        </p:pic>
      </p:grpSp>
    </p:spTree>
    <p:extLst>
      <p:ext uri="{BB962C8B-B14F-4D97-AF65-F5344CB8AC3E}">
        <p14:creationId xmlns:p14="http://schemas.microsoft.com/office/powerpoint/2010/main" val="23055436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A4519-F4A3-79C6-6F4D-C4BCEC9A786C}"/>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EB96DD8-F4B7-7171-192E-EF0EC7571789}"/>
              </a:ext>
            </a:extLst>
          </p:cNvPr>
          <p:cNvSpPr/>
          <p:nvPr/>
        </p:nvSpPr>
        <p:spPr>
          <a:xfrm>
            <a:off x="766888" y="923152"/>
            <a:ext cx="10690544" cy="723833"/>
          </a:xfrm>
          <a:prstGeom prst="roundRect">
            <a:avLst/>
          </a:prstGeom>
          <a:solidFill>
            <a:schemeClr val="accent6">
              <a:lumMod val="5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sv-SE"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UNTUK MEWUJUDKAN DAN MENJAGA SERTA MEMPERTANGGUNGJAWABKANMORALITAS PEMBELAJARAN DILAKUKAN MELALUI :</a:t>
            </a:r>
            <a:endParaRPr lang="fi-FI"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61329DDC-AB0B-0ACE-00E5-3866667AA7B2}"/>
              </a:ext>
            </a:extLst>
          </p:cNvPr>
          <p:cNvSpPr/>
          <p:nvPr/>
        </p:nvSpPr>
        <p:spPr>
          <a:xfrm>
            <a:off x="766888" y="1796066"/>
            <a:ext cx="10690544" cy="4326571"/>
          </a:xfrm>
          <a:prstGeom prst="roundRect">
            <a:avLst>
              <a:gd name="adj" fmla="val 5796"/>
            </a:avLst>
          </a:prstGeom>
          <a:solidFill>
            <a:schemeClr val="accent2">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marL="357188" indent="-357188"/>
            <a:r>
              <a:rPr lang="en-US"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	ETIKA BAGI GURU/ DOSEN / WI/ GADIK</a:t>
            </a:r>
          </a:p>
          <a:p>
            <a:pPr marL="357188" indent="-357188"/>
            <a:r>
              <a:rPr lang="en-US"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	ETIKA PESERTA DIDIK</a:t>
            </a:r>
          </a:p>
          <a:p>
            <a:pPr marL="357188" indent="-357188"/>
            <a:r>
              <a:rPr lang="en-US"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	SISTEM PENILAIAN DIKAITKAN DENGAN SISTEM YANG SUDAH ADA UNTUK MENUNJUKAN KUALITAS : </a:t>
            </a:r>
          </a:p>
          <a:p>
            <a:pPr marL="712788" indent="-357188"/>
            <a:r>
              <a:rPr lang="en-US"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SANGAT MEMUASKAN, </a:t>
            </a:r>
          </a:p>
          <a:p>
            <a:pPr marL="712788" indent="-357188"/>
            <a:r>
              <a:rPr lang="en-US"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 	MEMUASKAN </a:t>
            </a:r>
          </a:p>
          <a:p>
            <a:pPr marL="712788" indent="-357188"/>
            <a:r>
              <a:rPr lang="en-US"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 	TIDAK LULUS</a:t>
            </a:r>
          </a:p>
          <a:p>
            <a:pPr marL="357188" indent="-357188"/>
            <a:r>
              <a:rPr lang="en-US"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	PENILAIAN SOSIOMETRI YANG TERTUTUP NAMUN BERTANGGUNG KAWAB BAGI ETIKA, DAN TIDAK MENGANDUNG UNSUR KEBENCIAN ATAU PEMBUNUHAN KARAKTER</a:t>
            </a:r>
          </a:p>
          <a:p>
            <a:pPr marL="357188" indent="-357188"/>
            <a:r>
              <a:rPr lang="en-US"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	SISTEM AKUNTABILITAS PEMBELAJARAN DI SESPIM SECARA :</a:t>
            </a:r>
          </a:p>
          <a:p>
            <a:pPr marL="712788" indent="-357188"/>
            <a:r>
              <a:rPr lang="en-US"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MORAL</a:t>
            </a:r>
          </a:p>
          <a:p>
            <a:pPr marL="712788" indent="-357188"/>
            <a:r>
              <a:rPr lang="en-US"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 	HUKUM</a:t>
            </a:r>
          </a:p>
          <a:p>
            <a:pPr marL="712788" indent="-357188"/>
            <a:r>
              <a:rPr lang="en-US"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 	ADMINISTRASI</a:t>
            </a:r>
          </a:p>
          <a:p>
            <a:pPr marL="712788" indent="-357188"/>
            <a:r>
              <a:rPr lang="en-US"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 	FUNGSIONAL</a:t>
            </a:r>
          </a:p>
          <a:p>
            <a:pPr marL="712788" indent="-357188"/>
            <a:r>
              <a:rPr lang="en-US"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 	SOSIAL</a:t>
            </a:r>
          </a:p>
        </p:txBody>
      </p:sp>
      <p:grpSp>
        <p:nvGrpSpPr>
          <p:cNvPr id="5" name="Group 4">
            <a:extLst>
              <a:ext uri="{FF2B5EF4-FFF2-40B4-BE49-F238E27FC236}">
                <a16:creationId xmlns:a16="http://schemas.microsoft.com/office/drawing/2014/main" id="{193BF90F-C729-D31A-646A-0EDF9E850338}"/>
              </a:ext>
            </a:extLst>
          </p:cNvPr>
          <p:cNvGrpSpPr/>
          <p:nvPr/>
        </p:nvGrpSpPr>
        <p:grpSpPr>
          <a:xfrm>
            <a:off x="11010533" y="275862"/>
            <a:ext cx="893797" cy="479796"/>
            <a:chOff x="3505200" y="902285"/>
            <a:chExt cx="3451535" cy="1852809"/>
          </a:xfrm>
        </p:grpSpPr>
        <p:pic>
          <p:nvPicPr>
            <p:cNvPr id="6" name="Picture 5">
              <a:extLst>
                <a:ext uri="{FF2B5EF4-FFF2-40B4-BE49-F238E27FC236}">
                  <a16:creationId xmlns:a16="http://schemas.microsoft.com/office/drawing/2014/main" id="{1B313851-6495-0874-0BD6-7E416D192F08}"/>
                </a:ext>
              </a:extLst>
            </p:cNvPr>
            <p:cNvPicPr>
              <a:picLocks noChangeAspect="1"/>
            </p:cNvPicPr>
            <p:nvPr/>
          </p:nvPicPr>
          <p:blipFill>
            <a:blip r:embed="rId3"/>
            <a:srcRect/>
            <a:stretch/>
          </p:blipFill>
          <p:spPr>
            <a:xfrm>
              <a:off x="5426869" y="955250"/>
              <a:ext cx="1529866" cy="1799844"/>
            </a:xfrm>
            <a:prstGeom prst="rect">
              <a:avLst/>
            </a:prstGeom>
          </p:spPr>
        </p:pic>
        <p:pic>
          <p:nvPicPr>
            <p:cNvPr id="9" name="Picture 8">
              <a:extLst>
                <a:ext uri="{FF2B5EF4-FFF2-40B4-BE49-F238E27FC236}">
                  <a16:creationId xmlns:a16="http://schemas.microsoft.com/office/drawing/2014/main" id="{17468AD3-39A5-D116-FEDD-1FD03627A9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902285"/>
              <a:ext cx="1737009" cy="1778508"/>
            </a:xfrm>
            <a:prstGeom prst="rect">
              <a:avLst/>
            </a:prstGeom>
          </p:spPr>
        </p:pic>
      </p:grpSp>
    </p:spTree>
    <p:extLst>
      <p:ext uri="{BB962C8B-B14F-4D97-AF65-F5344CB8AC3E}">
        <p14:creationId xmlns:p14="http://schemas.microsoft.com/office/powerpoint/2010/main" val="11883154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644FC-B71E-FFD6-CA6A-20E947FCE4EC}"/>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24E7D31-22AA-1BD7-9B4F-FEEFA7FAE634}"/>
              </a:ext>
            </a:extLst>
          </p:cNvPr>
          <p:cNvSpPr/>
          <p:nvPr/>
        </p:nvSpPr>
        <p:spPr>
          <a:xfrm>
            <a:off x="766888" y="1371208"/>
            <a:ext cx="10690544" cy="723833"/>
          </a:xfrm>
          <a:prstGeom prst="roundRect">
            <a:avLst/>
          </a:prstGeom>
          <a:solidFill>
            <a:schemeClr val="accent6">
              <a:lumMod val="5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sv-SE" sz="1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PESERTA DIDIK BUKAN SEMATA MATA OBYEK TETAPI JUGA SEBAGAI SUBYEK YANG DIBERI KESEMPATAN UNTUK BERPERAN DALAM PEMBELAJARAN MELALUI KESENATAN</a:t>
            </a:r>
            <a:endParaRPr lang="fi-FI" sz="1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FA529FE2-6853-8447-DC66-B14FB1C0C016}"/>
              </a:ext>
            </a:extLst>
          </p:cNvPr>
          <p:cNvSpPr/>
          <p:nvPr/>
        </p:nvSpPr>
        <p:spPr>
          <a:xfrm>
            <a:off x="766888" y="2294752"/>
            <a:ext cx="10690544" cy="1600592"/>
          </a:xfrm>
          <a:prstGeom prst="roundRect">
            <a:avLst/>
          </a:prstGeom>
          <a:solidFill>
            <a:schemeClr val="accent2">
              <a:lumMod val="75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sv-SE" sz="1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KESIAPAN PARA PEJABAT DAN PETUGAS DALAM LEMBAGA PENDIDIKAN AKAN KEUTAMAAN MENJADI DASAR MEMBANGUN LEMDIKLAT POLRI MENJADI LEMBAGA UNGGULAN, LEMBAGA YANG MENCERAHKAN,  LEMBAGA YANG MAMPU MEMBIMBING, MENGAJARKAN DAN MELATIH BAGI CALON PEMIMPIN DI MASA YANG AKAN DATANG, YANG PROFESIONAL CERDAS BERMORAL DAN MODERN SEBAGAI PEJAGA KEHIDUPAN, PEMBANGUN PERADABAN DI ERA REVOLUSI INDUSTRI 4.0 DAN SOCIETY 5.0</a:t>
            </a:r>
            <a:endParaRPr lang="fi-FI" sz="1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687DC32C-59BA-FC93-618A-FAAC5D37E247}"/>
              </a:ext>
            </a:extLst>
          </p:cNvPr>
          <p:cNvSpPr/>
          <p:nvPr/>
        </p:nvSpPr>
        <p:spPr>
          <a:xfrm>
            <a:off x="766888" y="4041648"/>
            <a:ext cx="10690544" cy="1600592"/>
          </a:xfrm>
          <a:prstGeom prst="roundRect">
            <a:avLst/>
          </a:prstGeom>
          <a:solidFill>
            <a:schemeClr val="accent1">
              <a:lumMod val="75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sv-SE" sz="1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DIALOG PERADABAN MERUPAKAN MODEL TRANSFORMASI DALAM MEMBIMBING MAUPUN MENCERAHKAN KEPADA PARA PESERTA DIDIK SEHINGGA DI MASA DEPAN DAPAT  MENJALANKAN KEUTAMAANNYA SEBAGAI POLISI DAN PEMOLISIANNYA YANG PROFESIONAL, CERDAS, BERMORAL DAN MODERN. </a:t>
            </a:r>
          </a:p>
        </p:txBody>
      </p:sp>
      <p:grpSp>
        <p:nvGrpSpPr>
          <p:cNvPr id="6" name="Group 5">
            <a:extLst>
              <a:ext uri="{FF2B5EF4-FFF2-40B4-BE49-F238E27FC236}">
                <a16:creationId xmlns:a16="http://schemas.microsoft.com/office/drawing/2014/main" id="{39293C2C-F233-38F8-125C-96AA822093A4}"/>
              </a:ext>
            </a:extLst>
          </p:cNvPr>
          <p:cNvGrpSpPr/>
          <p:nvPr/>
        </p:nvGrpSpPr>
        <p:grpSpPr>
          <a:xfrm>
            <a:off x="11010533" y="275862"/>
            <a:ext cx="893797" cy="479796"/>
            <a:chOff x="3505200" y="902285"/>
            <a:chExt cx="3451535" cy="1852809"/>
          </a:xfrm>
        </p:grpSpPr>
        <p:pic>
          <p:nvPicPr>
            <p:cNvPr id="7" name="Picture 6">
              <a:extLst>
                <a:ext uri="{FF2B5EF4-FFF2-40B4-BE49-F238E27FC236}">
                  <a16:creationId xmlns:a16="http://schemas.microsoft.com/office/drawing/2014/main" id="{FDA81D20-5726-AF16-E4DE-313CDB593FB8}"/>
                </a:ext>
              </a:extLst>
            </p:cNvPr>
            <p:cNvPicPr>
              <a:picLocks noChangeAspect="1"/>
            </p:cNvPicPr>
            <p:nvPr/>
          </p:nvPicPr>
          <p:blipFill>
            <a:blip r:embed="rId3"/>
            <a:srcRect/>
            <a:stretch/>
          </p:blipFill>
          <p:spPr>
            <a:xfrm>
              <a:off x="5426869" y="955250"/>
              <a:ext cx="1529866" cy="1799844"/>
            </a:xfrm>
            <a:prstGeom prst="rect">
              <a:avLst/>
            </a:prstGeom>
          </p:spPr>
        </p:pic>
        <p:pic>
          <p:nvPicPr>
            <p:cNvPr id="8" name="Picture 7">
              <a:extLst>
                <a:ext uri="{FF2B5EF4-FFF2-40B4-BE49-F238E27FC236}">
                  <a16:creationId xmlns:a16="http://schemas.microsoft.com/office/drawing/2014/main" id="{18AE80C1-53B0-DA25-E56F-D70A0B63B5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902285"/>
              <a:ext cx="1737009" cy="1778508"/>
            </a:xfrm>
            <a:prstGeom prst="rect">
              <a:avLst/>
            </a:prstGeom>
          </p:spPr>
        </p:pic>
      </p:grpSp>
    </p:spTree>
    <p:extLst>
      <p:ext uri="{BB962C8B-B14F-4D97-AF65-F5344CB8AC3E}">
        <p14:creationId xmlns:p14="http://schemas.microsoft.com/office/powerpoint/2010/main" val="36931374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7DD26-763D-B536-4CD7-2D31960F6D5B}"/>
            </a:ext>
          </a:extLst>
        </p:cNvPr>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213815D-6B53-3819-240E-03AD913A3D4A}"/>
              </a:ext>
            </a:extLst>
          </p:cNvPr>
          <p:cNvSpPr/>
          <p:nvPr/>
        </p:nvSpPr>
        <p:spPr>
          <a:xfrm>
            <a:off x="766888" y="839118"/>
            <a:ext cx="10690544" cy="2057988"/>
          </a:xfrm>
          <a:prstGeom prst="roundRect">
            <a:avLst/>
          </a:prstGeom>
          <a:solidFill>
            <a:schemeClr val="accent4">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sv-SE" sz="4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LEMDIKLAT POLRI :</a:t>
            </a:r>
          </a:p>
          <a:p>
            <a:pPr algn="ctr"/>
            <a:r>
              <a:rPr lang="sv-SE" sz="4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SEHAT SEMANGAT DAN SMART DENGAN JIWA BAHAGIA.</a:t>
            </a:r>
            <a:endParaRPr lang="fi-FI" sz="44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D4B49484-A575-9CF9-68C4-7FB36307F539}"/>
              </a:ext>
            </a:extLst>
          </p:cNvPr>
          <p:cNvSpPr/>
          <p:nvPr/>
        </p:nvSpPr>
        <p:spPr>
          <a:xfrm>
            <a:off x="750728" y="3139030"/>
            <a:ext cx="10690544" cy="1600592"/>
          </a:xfrm>
          <a:prstGeom prst="roundRect">
            <a:avLst/>
          </a:prstGeom>
          <a:solidFill>
            <a:srgbClr val="C0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sv-SE" sz="36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SEMUA ITU DAPAT DICAPAI DENGAN MEMBUKA RUANG DIALOG PERADABAN BAGI SEMAKIN MANUSIAWINYA  MANUSIA.</a:t>
            </a:r>
          </a:p>
        </p:txBody>
      </p:sp>
      <p:sp>
        <p:nvSpPr>
          <p:cNvPr id="4" name="Rectangle: Rounded Corners 3">
            <a:extLst>
              <a:ext uri="{FF2B5EF4-FFF2-40B4-BE49-F238E27FC236}">
                <a16:creationId xmlns:a16="http://schemas.microsoft.com/office/drawing/2014/main" id="{45DB335B-3D56-C0AB-F63F-C538B2A63C90}"/>
              </a:ext>
            </a:extLst>
          </p:cNvPr>
          <p:cNvSpPr/>
          <p:nvPr/>
        </p:nvSpPr>
        <p:spPr>
          <a:xfrm>
            <a:off x="750728" y="4981546"/>
            <a:ext cx="10690544" cy="1600592"/>
          </a:xfrm>
          <a:prstGeom prst="roundRect">
            <a:avLst/>
          </a:prstGeom>
          <a:solidFill>
            <a:srgbClr val="FF00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nn-NO" sz="40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SOPO SING TEKUN BAKAL TEKAN MESKI NGANGGO TEKEN</a:t>
            </a:r>
            <a:endParaRPr lang="sv-SE" sz="40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FC86DC11-5BA2-2804-F646-909549B9EB02}"/>
              </a:ext>
            </a:extLst>
          </p:cNvPr>
          <p:cNvGrpSpPr/>
          <p:nvPr/>
        </p:nvGrpSpPr>
        <p:grpSpPr>
          <a:xfrm>
            <a:off x="11010533" y="275862"/>
            <a:ext cx="893797" cy="479796"/>
            <a:chOff x="3505200" y="902285"/>
            <a:chExt cx="3451535" cy="1852809"/>
          </a:xfrm>
        </p:grpSpPr>
        <p:pic>
          <p:nvPicPr>
            <p:cNvPr id="7" name="Picture 6">
              <a:extLst>
                <a:ext uri="{FF2B5EF4-FFF2-40B4-BE49-F238E27FC236}">
                  <a16:creationId xmlns:a16="http://schemas.microsoft.com/office/drawing/2014/main" id="{D36175E4-DD38-EC45-A0CA-CA8BC5F8F80C}"/>
                </a:ext>
              </a:extLst>
            </p:cNvPr>
            <p:cNvPicPr>
              <a:picLocks noChangeAspect="1"/>
            </p:cNvPicPr>
            <p:nvPr/>
          </p:nvPicPr>
          <p:blipFill>
            <a:blip r:embed="rId3"/>
            <a:srcRect/>
            <a:stretch/>
          </p:blipFill>
          <p:spPr>
            <a:xfrm>
              <a:off x="5426869" y="955250"/>
              <a:ext cx="1529866" cy="1799844"/>
            </a:xfrm>
            <a:prstGeom prst="rect">
              <a:avLst/>
            </a:prstGeom>
          </p:spPr>
        </p:pic>
        <p:pic>
          <p:nvPicPr>
            <p:cNvPr id="8" name="Picture 7">
              <a:extLst>
                <a:ext uri="{FF2B5EF4-FFF2-40B4-BE49-F238E27FC236}">
                  <a16:creationId xmlns:a16="http://schemas.microsoft.com/office/drawing/2014/main" id="{A443ABDE-D91E-1466-C615-2A18E4FDCF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902285"/>
              <a:ext cx="1737009" cy="1778508"/>
            </a:xfrm>
            <a:prstGeom prst="rect">
              <a:avLst/>
            </a:prstGeom>
          </p:spPr>
        </p:pic>
      </p:grpSp>
    </p:spTree>
    <p:extLst>
      <p:ext uri="{BB962C8B-B14F-4D97-AF65-F5344CB8AC3E}">
        <p14:creationId xmlns:p14="http://schemas.microsoft.com/office/powerpoint/2010/main" val="7189534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F0092-425D-7EF6-7EF8-FD88C7A6003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D04D67D-6BD6-A1D2-D91A-1708785D4ACC}"/>
              </a:ext>
            </a:extLst>
          </p:cNvPr>
          <p:cNvSpPr txBox="1"/>
          <p:nvPr/>
        </p:nvSpPr>
        <p:spPr>
          <a:xfrm>
            <a:off x="3577554" y="2340864"/>
            <a:ext cx="4859921" cy="3139321"/>
          </a:xfrm>
          <a:prstGeom prst="rect">
            <a:avLst/>
          </a:prstGeom>
          <a:noFill/>
        </p:spPr>
        <p:txBody>
          <a:bodyPr wrap="none" rtlCol="0">
            <a:spAutoFit/>
          </a:bodyPr>
          <a:lstStyle/>
          <a:p>
            <a:pPr algn="ctr"/>
            <a:r>
              <a:rPr lang="en-US" sz="6600" dirty="0">
                <a:latin typeface="Impact" panose="020B0806030902050204" pitchFamily="34" charset="0"/>
              </a:rPr>
              <a:t>SEKIAN</a:t>
            </a:r>
          </a:p>
          <a:p>
            <a:pPr algn="ctr"/>
            <a:r>
              <a:rPr lang="en-US" sz="6600" dirty="0">
                <a:latin typeface="Impact" panose="020B0806030902050204" pitchFamily="34" charset="0"/>
              </a:rPr>
              <a:t>DAN</a:t>
            </a:r>
          </a:p>
          <a:p>
            <a:pPr algn="ctr"/>
            <a:r>
              <a:rPr lang="en-US" sz="6600" dirty="0">
                <a:latin typeface="Impact" panose="020B0806030902050204" pitchFamily="34" charset="0"/>
              </a:rPr>
              <a:t>TERIMA KASIH</a:t>
            </a:r>
            <a:endParaRPr lang="en-ID" sz="6600" dirty="0">
              <a:latin typeface="Impact" panose="020B0806030902050204" pitchFamily="34" charset="0"/>
            </a:endParaRPr>
          </a:p>
        </p:txBody>
      </p:sp>
      <p:grpSp>
        <p:nvGrpSpPr>
          <p:cNvPr id="6" name="Group 5">
            <a:extLst>
              <a:ext uri="{FF2B5EF4-FFF2-40B4-BE49-F238E27FC236}">
                <a16:creationId xmlns:a16="http://schemas.microsoft.com/office/drawing/2014/main" id="{38CE08DA-C9FB-90F9-AC15-4CB1995BA994}"/>
              </a:ext>
            </a:extLst>
          </p:cNvPr>
          <p:cNvGrpSpPr/>
          <p:nvPr/>
        </p:nvGrpSpPr>
        <p:grpSpPr>
          <a:xfrm>
            <a:off x="5025230" y="1109241"/>
            <a:ext cx="1964567" cy="1054593"/>
            <a:chOff x="3505200" y="902285"/>
            <a:chExt cx="3451535" cy="1852809"/>
          </a:xfrm>
        </p:grpSpPr>
        <p:pic>
          <p:nvPicPr>
            <p:cNvPr id="7" name="Picture 6">
              <a:extLst>
                <a:ext uri="{FF2B5EF4-FFF2-40B4-BE49-F238E27FC236}">
                  <a16:creationId xmlns:a16="http://schemas.microsoft.com/office/drawing/2014/main" id="{E3377F59-4F03-BF95-34C3-25FD7135491B}"/>
                </a:ext>
              </a:extLst>
            </p:cNvPr>
            <p:cNvPicPr>
              <a:picLocks noChangeAspect="1"/>
            </p:cNvPicPr>
            <p:nvPr/>
          </p:nvPicPr>
          <p:blipFill>
            <a:blip r:embed="rId3"/>
            <a:srcRect/>
            <a:stretch/>
          </p:blipFill>
          <p:spPr>
            <a:xfrm>
              <a:off x="5426869" y="955250"/>
              <a:ext cx="1529866" cy="1799844"/>
            </a:xfrm>
            <a:prstGeom prst="rect">
              <a:avLst/>
            </a:prstGeom>
          </p:spPr>
        </p:pic>
        <p:pic>
          <p:nvPicPr>
            <p:cNvPr id="8" name="Picture 7">
              <a:extLst>
                <a:ext uri="{FF2B5EF4-FFF2-40B4-BE49-F238E27FC236}">
                  <a16:creationId xmlns:a16="http://schemas.microsoft.com/office/drawing/2014/main" id="{8CFCE955-7496-55AA-4B0B-FB64C8C9BF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902285"/>
              <a:ext cx="1737009" cy="1778508"/>
            </a:xfrm>
            <a:prstGeom prst="rect">
              <a:avLst/>
            </a:prstGeom>
          </p:spPr>
        </p:pic>
      </p:grpSp>
    </p:spTree>
    <p:extLst>
      <p:ext uri="{BB962C8B-B14F-4D97-AF65-F5344CB8AC3E}">
        <p14:creationId xmlns:p14="http://schemas.microsoft.com/office/powerpoint/2010/main" val="145766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685B5-EAD1-52AD-3465-97E047734F1F}"/>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EE3C7908-0698-4C2A-4BF4-383A65E5959C}"/>
              </a:ext>
            </a:extLst>
          </p:cNvPr>
          <p:cNvGrpSpPr/>
          <p:nvPr/>
        </p:nvGrpSpPr>
        <p:grpSpPr>
          <a:xfrm>
            <a:off x="11057269" y="338854"/>
            <a:ext cx="893797" cy="479796"/>
            <a:chOff x="3505200" y="902285"/>
            <a:chExt cx="3451535" cy="1852809"/>
          </a:xfrm>
        </p:grpSpPr>
        <p:pic>
          <p:nvPicPr>
            <p:cNvPr id="15" name="Picture 14">
              <a:extLst>
                <a:ext uri="{FF2B5EF4-FFF2-40B4-BE49-F238E27FC236}">
                  <a16:creationId xmlns:a16="http://schemas.microsoft.com/office/drawing/2014/main" id="{5F940A5D-0F8C-BDC3-2450-E4F765BC67C0}"/>
                </a:ext>
              </a:extLst>
            </p:cNvPr>
            <p:cNvPicPr>
              <a:picLocks noChangeAspect="1"/>
            </p:cNvPicPr>
            <p:nvPr/>
          </p:nvPicPr>
          <p:blipFill>
            <a:blip r:embed="rId3"/>
            <a:srcRect/>
            <a:stretch/>
          </p:blipFill>
          <p:spPr>
            <a:xfrm>
              <a:off x="5426869" y="955250"/>
              <a:ext cx="1529866" cy="1799844"/>
            </a:xfrm>
            <a:prstGeom prst="rect">
              <a:avLst/>
            </a:prstGeom>
          </p:spPr>
        </p:pic>
        <p:pic>
          <p:nvPicPr>
            <p:cNvPr id="16" name="Picture 15">
              <a:extLst>
                <a:ext uri="{FF2B5EF4-FFF2-40B4-BE49-F238E27FC236}">
                  <a16:creationId xmlns:a16="http://schemas.microsoft.com/office/drawing/2014/main" id="{80E75366-2C61-A806-48F1-B4327899B9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902285"/>
              <a:ext cx="1737009" cy="1778508"/>
            </a:xfrm>
            <a:prstGeom prst="rect">
              <a:avLst/>
            </a:prstGeom>
          </p:spPr>
        </p:pic>
      </p:grpSp>
      <p:sp>
        <p:nvSpPr>
          <p:cNvPr id="3" name="TextBox 2">
            <a:extLst>
              <a:ext uri="{FF2B5EF4-FFF2-40B4-BE49-F238E27FC236}">
                <a16:creationId xmlns:a16="http://schemas.microsoft.com/office/drawing/2014/main" id="{054C568F-4458-6134-6588-9C59EFA39587}"/>
              </a:ext>
            </a:extLst>
          </p:cNvPr>
          <p:cNvSpPr txBox="1"/>
          <p:nvPr/>
        </p:nvSpPr>
        <p:spPr>
          <a:xfrm>
            <a:off x="528305" y="924093"/>
            <a:ext cx="11422761" cy="5319405"/>
          </a:xfrm>
          <a:prstGeom prst="rect">
            <a:avLst/>
          </a:prstGeom>
          <a:noFill/>
        </p:spPr>
        <p:txBody>
          <a:bodyPr wrap="square">
            <a:spAutoFit/>
          </a:bodyPr>
          <a:lstStyle/>
          <a:p>
            <a:pPr algn="just">
              <a:spcAft>
                <a:spcPts val="1000"/>
              </a:spcAft>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DARI POINT DI ATAS DAPAT DITUNJUKAN PADA KUALITAS : </a:t>
            </a:r>
          </a:p>
          <a:p>
            <a:pPr marL="265113" indent="-265113" algn="just">
              <a:spcAft>
                <a:spcPts val="100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1.	PELAYANAN KEAMANAN</a:t>
            </a:r>
            <a:endParaRPr lang="en-US" sz="1600" b="1" kern="100" dirty="0">
              <a:latin typeface="Calibri" panose="020F0502020204030204" pitchFamily="34" charset="0"/>
              <a:ea typeface="Calibri" panose="020F0502020204030204" pitchFamily="34" charset="0"/>
              <a:cs typeface="Times New Roman" panose="02020603050405020304" pitchFamily="18" charset="0"/>
            </a:endParaRPr>
          </a:p>
          <a:p>
            <a:pPr marL="265113" indent="-265113" algn="just">
              <a:spcAft>
                <a:spcPts val="100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	DIURAIKAN BAGAIMANA KEAMANAN DAN RASA AMAN DIWUJUDKAN SECARA MANAJERIAL MAUPUN OPERASIONAL DENGAN ATAU TANPA UPAYA PAKSA YANG DIBUAT STANDARDISASINYA.</a:t>
            </a:r>
          </a:p>
          <a:p>
            <a:pPr marL="265113" indent="-265113" algn="just">
              <a:spcAft>
                <a:spcPts val="100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2.	PELAYANAN KESELAMATAN</a:t>
            </a:r>
            <a:endParaRPr lang="en-US" sz="1600" b="1" kern="100" dirty="0">
              <a:latin typeface="Calibri" panose="020F0502020204030204" pitchFamily="34" charset="0"/>
              <a:ea typeface="Calibri" panose="020F0502020204030204" pitchFamily="34" charset="0"/>
              <a:cs typeface="Times New Roman" panose="02020603050405020304" pitchFamily="18" charset="0"/>
            </a:endParaRPr>
          </a:p>
          <a:p>
            <a:pPr marL="265113" indent="-265113" algn="just">
              <a:spcAft>
                <a:spcPts val="100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	DIURAIKAN BAGAIMANA MENINGKATKAN KUALITAS KESELAMATAN DAN MENURUNKANBTINGKAT FATALITAS KORBAN KECELAKAAN LALU LINTAS DAN BAGAIMANA MEMBANGUN BUDAYA TERTIB BERLALU LINTAS.</a:t>
            </a:r>
          </a:p>
          <a:p>
            <a:pPr marL="265113" indent="-265113" algn="just">
              <a:spcAft>
                <a:spcPts val="100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3.	PELAYANAN HUKUM</a:t>
            </a:r>
          </a:p>
          <a:p>
            <a:pPr marL="265113" indent="-265113" algn="just">
              <a:spcAft>
                <a:spcPts val="100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	DIURAIKAN BAGAIMANA HUKUM SEBAGAI SIMBOL PERADABAN DAPAT DITEGAKKAN SECARA YURIDIS DAN NON YURIDIS SECARA PROFESIONAL DAN MAMPU MENUNJUKKAN ATAU MEMBERIKAN RASA KEADILAN YANG SPIRITNYA MENCAKUP : </a:t>
            </a:r>
          </a:p>
          <a:p>
            <a:pPr marL="447675" indent="-182563" algn="just">
              <a:spcAft>
                <a:spcPts val="100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 MENCEGAH AGAR TIDAK TERJADI KONFLIK YANG LEBIH LUAS, </a:t>
            </a:r>
          </a:p>
          <a:p>
            <a:pPr marL="447675" indent="-182563" algn="just">
              <a:spcAft>
                <a:spcPts val="100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B. MEMBERIKAN PERLINDUNGAN PENGAYOMAN KPD KORBAN DAN PENCARI KEADILAN </a:t>
            </a:r>
          </a:p>
          <a:p>
            <a:pPr marL="447675" indent="-182563" algn="just">
              <a:spcAft>
                <a:spcPts val="100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C. MEMBANGUN BUDAYA PATUH HUKUM DAN MEWUJUDKAN SUPREMASI HUKUM </a:t>
            </a:r>
          </a:p>
          <a:p>
            <a:pPr marL="447675" indent="-182563" algn="just">
              <a:spcAft>
                <a:spcPts val="100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D. MEMBERIKAN KEPASTIAN </a:t>
            </a:r>
          </a:p>
          <a:p>
            <a:pPr marL="447675" indent="-182563" algn="just">
              <a:spcAft>
                <a:spcPts val="100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E. MENJADI BAGIAN DARI EDUKASI UNTUK MENCERDASKAN KEHIDUPAN BANGSA.</a:t>
            </a:r>
          </a:p>
        </p:txBody>
      </p:sp>
    </p:spTree>
    <p:extLst>
      <p:ext uri="{BB962C8B-B14F-4D97-AF65-F5344CB8AC3E}">
        <p14:creationId xmlns:p14="http://schemas.microsoft.com/office/powerpoint/2010/main" val="1887424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AB092-C524-0186-84AA-D1A2F0DF3428}"/>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3C9A0280-C888-5C4E-082D-70AA8340F6AC}"/>
              </a:ext>
            </a:extLst>
          </p:cNvPr>
          <p:cNvGrpSpPr/>
          <p:nvPr/>
        </p:nvGrpSpPr>
        <p:grpSpPr>
          <a:xfrm>
            <a:off x="11057269" y="338854"/>
            <a:ext cx="893797" cy="479796"/>
            <a:chOff x="3505200" y="902285"/>
            <a:chExt cx="3451535" cy="1852809"/>
          </a:xfrm>
        </p:grpSpPr>
        <p:pic>
          <p:nvPicPr>
            <p:cNvPr id="15" name="Picture 14">
              <a:extLst>
                <a:ext uri="{FF2B5EF4-FFF2-40B4-BE49-F238E27FC236}">
                  <a16:creationId xmlns:a16="http://schemas.microsoft.com/office/drawing/2014/main" id="{4C85C138-166A-0396-0FA3-E797216C80A0}"/>
                </a:ext>
              </a:extLst>
            </p:cNvPr>
            <p:cNvPicPr>
              <a:picLocks noChangeAspect="1"/>
            </p:cNvPicPr>
            <p:nvPr/>
          </p:nvPicPr>
          <p:blipFill>
            <a:blip r:embed="rId3"/>
            <a:srcRect/>
            <a:stretch/>
          </p:blipFill>
          <p:spPr>
            <a:xfrm>
              <a:off x="5426869" y="955250"/>
              <a:ext cx="1529866" cy="1799844"/>
            </a:xfrm>
            <a:prstGeom prst="rect">
              <a:avLst/>
            </a:prstGeom>
          </p:spPr>
        </p:pic>
        <p:pic>
          <p:nvPicPr>
            <p:cNvPr id="16" name="Picture 15">
              <a:extLst>
                <a:ext uri="{FF2B5EF4-FFF2-40B4-BE49-F238E27FC236}">
                  <a16:creationId xmlns:a16="http://schemas.microsoft.com/office/drawing/2014/main" id="{ACF959F5-1827-1907-1FC9-21FF8A5B64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902285"/>
              <a:ext cx="1737009" cy="1778508"/>
            </a:xfrm>
            <a:prstGeom prst="rect">
              <a:avLst/>
            </a:prstGeom>
          </p:spPr>
        </p:pic>
      </p:grpSp>
      <p:sp>
        <p:nvSpPr>
          <p:cNvPr id="3" name="TextBox 2">
            <a:extLst>
              <a:ext uri="{FF2B5EF4-FFF2-40B4-BE49-F238E27FC236}">
                <a16:creationId xmlns:a16="http://schemas.microsoft.com/office/drawing/2014/main" id="{61294047-9BD0-0561-1D08-ACC62E6BFD74}"/>
              </a:ext>
            </a:extLst>
          </p:cNvPr>
          <p:cNvSpPr txBox="1"/>
          <p:nvPr/>
        </p:nvSpPr>
        <p:spPr>
          <a:xfrm>
            <a:off x="582703" y="1269434"/>
            <a:ext cx="11170278" cy="4319131"/>
          </a:xfrm>
          <a:prstGeom prst="rect">
            <a:avLst/>
          </a:prstGeom>
          <a:noFill/>
        </p:spPr>
        <p:txBody>
          <a:bodyPr wrap="square">
            <a:spAutoFit/>
          </a:bodyPr>
          <a:lstStyle/>
          <a:p>
            <a:pPr marL="265113" indent="-265113" algn="just">
              <a:spcAft>
                <a:spcPts val="1000"/>
              </a:spcAft>
            </a:pPr>
            <a:r>
              <a:rPr lang="en-US" sz="1600" b="1" kern="100" dirty="0">
                <a:latin typeface="Calibri" panose="020F0502020204030204" pitchFamily="34" charset="0"/>
                <a:cs typeface="Times New Roman" panose="02020603050405020304" pitchFamily="18" charset="0"/>
              </a:rPr>
              <a:t>4.	PELAYANAN ADMINISTRASI</a:t>
            </a:r>
          </a:p>
          <a:p>
            <a:pPr marL="265113" indent="-265113" algn="just">
              <a:spcAft>
                <a:spcPts val="100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	DIURAIKAN DALAM PELAYANAN KEPADA PUBLIK YANG BERKAITAN DENGAN PERIJINAN KONTROL DAN PEMBERDAYAAN SUMBERDAYA YANG MEMERLUKAN TANDA SERTIFIKASI MAUPUN BUKTI REKOMENDASI KEPOLISIAN DILAKUKAN BERBASIS KAJIAN ATAU PENELITIAN BAIK DOKUMEN FISIK MAUPUN DAMPAKNYA.</a:t>
            </a:r>
          </a:p>
          <a:p>
            <a:pPr marL="265113" indent="-265113" algn="just">
              <a:spcAft>
                <a:spcPts val="100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5.	PELAYANAN INFORMASI</a:t>
            </a:r>
            <a:endParaRPr lang="en-US" sz="1600" b="1" kern="100" dirty="0">
              <a:latin typeface="Calibri" panose="020F0502020204030204" pitchFamily="34" charset="0"/>
              <a:ea typeface="Calibri" panose="020F0502020204030204" pitchFamily="34" charset="0"/>
              <a:cs typeface="Times New Roman" panose="02020603050405020304" pitchFamily="18" charset="0"/>
            </a:endParaRPr>
          </a:p>
          <a:p>
            <a:pPr marL="265113" indent="-265113" algn="just">
              <a:spcAft>
                <a:spcPts val="100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	DIURAIKAN DALAM BERBAGAI SISTEM INFORMASI YANG MENJADI STANDAR ACUAN KEBENARAN DAN MAMPU MENANGKAL ATAU COUNTER ATAS BERITA HOAX.</a:t>
            </a:r>
          </a:p>
          <a:p>
            <a:pPr marL="265113" indent="-265113" algn="just">
              <a:spcAft>
                <a:spcPts val="100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6.	PELAYANAN POLISI :</a:t>
            </a:r>
          </a:p>
          <a:p>
            <a:pPr marL="265113" indent="-265113" algn="just">
              <a:spcAft>
                <a:spcPts val="100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	MASA DEPAN DAN DI DEPAN MASSA</a:t>
            </a:r>
            <a:endParaRPr lang="en-US" sz="1600" b="1" kern="100" dirty="0">
              <a:latin typeface="Calibri" panose="020F0502020204030204" pitchFamily="34" charset="0"/>
              <a:ea typeface="Calibri" panose="020F0502020204030204" pitchFamily="34" charset="0"/>
              <a:cs typeface="Times New Roman" panose="02020603050405020304" pitchFamily="18" charset="0"/>
            </a:endParaRPr>
          </a:p>
          <a:p>
            <a:pPr marL="265113" indent="-265113" algn="just">
              <a:spcAft>
                <a:spcPts val="100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	SISTEM PELAYANAN DI MASA DEPAN DITUNTUT ADANYA PELAYANAN YANG PRIMA YANG MEMENUHI STANDAR : 1. CEPAT 2. TEPAT. 3. AKURAN 4. TRANSPARAN 5. AKUNTABEL 6. INFORMATIF DAN 7. MUDAH DIAKSES.</a:t>
            </a:r>
          </a:p>
          <a:p>
            <a:pPr marL="265113" indent="-265113" algn="just">
              <a:spcAft>
                <a:spcPts val="1000"/>
              </a:spcAft>
            </a:pPr>
            <a:r>
              <a:rPr lang="en-US" sz="1600" b="1" kern="100" dirty="0">
                <a:latin typeface="Calibri" panose="020F0502020204030204" pitchFamily="34" charset="0"/>
                <a:ea typeface="Calibri" panose="020F0502020204030204" pitchFamily="34" charset="0"/>
                <a:cs typeface="Times New Roman" panose="02020603050405020304" pitchFamily="18" charset="0"/>
              </a:rPr>
              <a:t>	</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SISTEM PELAYANAN KEPOLISIAN BERSTANDAR PRIMA BERBASIS PADA BIG DATA DAN SISTEM PELAYANAN ONE STOP SERVICE.  INI YANG MEMERLUKAN SISTEM DALAM PENYELENGGARAAN PEMOLISIAN SECARA FUNGSIONAL ATAU SMART POLICING.</a:t>
            </a:r>
          </a:p>
        </p:txBody>
      </p:sp>
    </p:spTree>
    <p:extLst>
      <p:ext uri="{BB962C8B-B14F-4D97-AF65-F5344CB8AC3E}">
        <p14:creationId xmlns:p14="http://schemas.microsoft.com/office/powerpoint/2010/main" val="1572938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33E89-DEEA-6B1C-4F24-8D383789BD94}"/>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2EDA5173-137D-659A-A23B-D17CBFAFA28B}"/>
              </a:ext>
            </a:extLst>
          </p:cNvPr>
          <p:cNvGrpSpPr/>
          <p:nvPr/>
        </p:nvGrpSpPr>
        <p:grpSpPr>
          <a:xfrm>
            <a:off x="11057269" y="338854"/>
            <a:ext cx="893797" cy="479796"/>
            <a:chOff x="3505200" y="902285"/>
            <a:chExt cx="3451535" cy="1852809"/>
          </a:xfrm>
        </p:grpSpPr>
        <p:pic>
          <p:nvPicPr>
            <p:cNvPr id="15" name="Picture 14">
              <a:extLst>
                <a:ext uri="{FF2B5EF4-FFF2-40B4-BE49-F238E27FC236}">
                  <a16:creationId xmlns:a16="http://schemas.microsoft.com/office/drawing/2014/main" id="{10ED5DC2-D40D-F849-9932-8923585F83E6}"/>
                </a:ext>
              </a:extLst>
            </p:cNvPr>
            <p:cNvPicPr>
              <a:picLocks noChangeAspect="1"/>
            </p:cNvPicPr>
            <p:nvPr/>
          </p:nvPicPr>
          <p:blipFill>
            <a:blip r:embed="rId3"/>
            <a:srcRect/>
            <a:stretch/>
          </p:blipFill>
          <p:spPr>
            <a:xfrm>
              <a:off x="5426869" y="955250"/>
              <a:ext cx="1529866" cy="1799844"/>
            </a:xfrm>
            <a:prstGeom prst="rect">
              <a:avLst/>
            </a:prstGeom>
          </p:spPr>
        </p:pic>
        <p:pic>
          <p:nvPicPr>
            <p:cNvPr id="16" name="Picture 15">
              <a:extLst>
                <a:ext uri="{FF2B5EF4-FFF2-40B4-BE49-F238E27FC236}">
                  <a16:creationId xmlns:a16="http://schemas.microsoft.com/office/drawing/2014/main" id="{A3E8920C-24E3-2D6F-DB50-0468BA59B7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902285"/>
              <a:ext cx="1737009" cy="1778508"/>
            </a:xfrm>
            <a:prstGeom prst="rect">
              <a:avLst/>
            </a:prstGeom>
          </p:spPr>
        </p:pic>
      </p:grpSp>
      <p:sp>
        <p:nvSpPr>
          <p:cNvPr id="3" name="TextBox 2">
            <a:extLst>
              <a:ext uri="{FF2B5EF4-FFF2-40B4-BE49-F238E27FC236}">
                <a16:creationId xmlns:a16="http://schemas.microsoft.com/office/drawing/2014/main" id="{366736A0-EFE8-5F6A-2D77-15BD24F86E32}"/>
              </a:ext>
            </a:extLst>
          </p:cNvPr>
          <p:cNvSpPr txBox="1"/>
          <p:nvPr/>
        </p:nvSpPr>
        <p:spPr>
          <a:xfrm>
            <a:off x="710719" y="885386"/>
            <a:ext cx="11170278" cy="4888518"/>
          </a:xfrm>
          <a:prstGeom prst="rect">
            <a:avLst/>
          </a:prstGeom>
          <a:noFill/>
        </p:spPr>
        <p:txBody>
          <a:bodyPr wrap="square">
            <a:spAutoFit/>
          </a:bodyPr>
          <a:lstStyle/>
          <a:p>
            <a:pPr marL="265113" indent="-265113" algn="just">
              <a:spcAft>
                <a:spcPts val="1000"/>
              </a:spcAft>
            </a:pPr>
            <a:r>
              <a:rPr lang="en-US" sz="2800" b="1" kern="100" dirty="0">
                <a:latin typeface="Calibri" panose="020F0502020204030204" pitchFamily="34" charset="0"/>
                <a:cs typeface="Times New Roman" panose="02020603050405020304" pitchFamily="18" charset="0"/>
              </a:rPr>
              <a:t>10 POINT SMART POLICING </a:t>
            </a:r>
          </a:p>
          <a:p>
            <a:pPr marL="265113" indent="-265113" algn="just">
              <a:spcAft>
                <a:spcPts val="1000"/>
              </a:spcAft>
            </a:pPr>
            <a:endParaRPr lang="en-US" sz="1600" b="1" kern="100" dirty="0">
              <a:latin typeface="Calibri" panose="020F0502020204030204" pitchFamily="34" charset="0"/>
              <a:cs typeface="Times New Roman" panose="02020603050405020304" pitchFamily="18" charset="0"/>
            </a:endParaRPr>
          </a:p>
          <a:p>
            <a:pPr marL="265113" indent="-265113" algn="just">
              <a:spcAft>
                <a:spcPts val="1000"/>
              </a:spcAft>
            </a:pPr>
            <a:r>
              <a:rPr lang="en-US" sz="1600" b="1" kern="100" dirty="0">
                <a:latin typeface="Calibri" panose="020F0502020204030204" pitchFamily="34" charset="0"/>
                <a:cs typeface="Times New Roman" panose="02020603050405020304" pitchFamily="18" charset="0"/>
              </a:rPr>
              <a:t>1.	MENGHARMONIKAN DAN DAPAT MENYATUKAN ANTAR MODEL PEMOLISIAN ( POLICING )</a:t>
            </a:r>
          </a:p>
          <a:p>
            <a:pPr marL="265113" indent="-265113" algn="just">
              <a:spcAft>
                <a:spcPts val="1000"/>
              </a:spcAft>
            </a:pPr>
            <a:r>
              <a:rPr lang="en-US" sz="1600" b="1" kern="100" dirty="0">
                <a:latin typeface="Calibri" panose="020F0502020204030204" pitchFamily="34" charset="0"/>
                <a:cs typeface="Times New Roman" panose="02020603050405020304" pitchFamily="18" charset="0"/>
              </a:rPr>
              <a:t>2.	SIAP MEMPREDIKSI, MENGHADAPI, MEREHABILITASI BERBAGAI PERMASALAHAN YANG MENGGANGGU KETERATURAN SOSIAL</a:t>
            </a:r>
          </a:p>
          <a:p>
            <a:pPr marL="265113" indent="-265113" algn="just">
              <a:spcAft>
                <a:spcPts val="1000"/>
              </a:spcAft>
            </a:pPr>
            <a:r>
              <a:rPr lang="en-US" sz="1600" b="1" kern="100" dirty="0">
                <a:latin typeface="Calibri" panose="020F0502020204030204" pitchFamily="34" charset="0"/>
                <a:cs typeface="Times New Roman" panose="02020603050405020304" pitchFamily="18" charset="0"/>
              </a:rPr>
              <a:t>3.	MODEL PEMOLISIAN YANG MAMPU BERFUNGSI UNTUK LINGKUNGAN DAN BERBAGAI MASALAH KONVENSIONAL, ERA DIGITAL, PERMASALAHAN YANG BERKAITAN DENGAN FORENSIK KEPOLISIAN</a:t>
            </a:r>
          </a:p>
          <a:p>
            <a:pPr marL="265113" indent="-265113" algn="just">
              <a:spcAft>
                <a:spcPts val="1000"/>
              </a:spcAft>
            </a:pPr>
            <a:r>
              <a:rPr lang="en-US" sz="1600" b="1" kern="100" dirty="0">
                <a:latin typeface="Calibri" panose="020F0502020204030204" pitchFamily="34" charset="0"/>
                <a:cs typeface="Times New Roman" panose="02020603050405020304" pitchFamily="18" charset="0"/>
              </a:rPr>
              <a:t>4.	DAPAT DIIMPLEMENTASIKAN TINGKAT LOKAL, NASIONAL BAHKAN GLOBAL</a:t>
            </a:r>
          </a:p>
          <a:p>
            <a:pPr marL="265113" indent="-265113" algn="just">
              <a:spcAft>
                <a:spcPts val="1000"/>
              </a:spcAft>
            </a:pPr>
            <a:r>
              <a:rPr lang="en-US" sz="1600" b="1" kern="100" dirty="0">
                <a:latin typeface="Calibri" panose="020F0502020204030204" pitchFamily="34" charset="0"/>
                <a:cs typeface="Times New Roman" panose="02020603050405020304" pitchFamily="18" charset="0"/>
              </a:rPr>
              <a:t>5.	MENGATASI BERBAGAI GANGGUAN KETERATURAN SOSIAL YANG BY DESIGN</a:t>
            </a:r>
          </a:p>
          <a:p>
            <a:pPr marL="265113" indent="-265113" algn="just">
              <a:spcAft>
                <a:spcPts val="1000"/>
              </a:spcAft>
            </a:pPr>
            <a:r>
              <a:rPr lang="en-US" sz="1600" b="1" kern="100" dirty="0">
                <a:latin typeface="Calibri" panose="020F0502020204030204" pitchFamily="34" charset="0"/>
                <a:cs typeface="Times New Roman" panose="02020603050405020304" pitchFamily="18" charset="0"/>
              </a:rPr>
              <a:t>6.	MENGATASI KETERATURAN SOSIAL DALAM DUNIA VIRTUAL</a:t>
            </a:r>
          </a:p>
          <a:p>
            <a:pPr marL="265113" indent="-265113" algn="just">
              <a:spcAft>
                <a:spcPts val="1000"/>
              </a:spcAft>
            </a:pPr>
            <a:r>
              <a:rPr lang="en-US" sz="1600" b="1" kern="100" dirty="0">
                <a:latin typeface="Calibri" panose="020F0502020204030204" pitchFamily="34" charset="0"/>
                <a:cs typeface="Times New Roman" panose="02020603050405020304" pitchFamily="18" charset="0"/>
              </a:rPr>
              <a:t>7.	MEMBERIKAN PERLINDUNGAN, PENGAYOMAN DAN PELAYANAN PUBLIK SECARA PRIMA DALAM ONE STOP SERVICE</a:t>
            </a:r>
          </a:p>
          <a:p>
            <a:pPr marL="265113" indent="-265113" algn="just">
              <a:spcAft>
                <a:spcPts val="1000"/>
              </a:spcAft>
            </a:pPr>
            <a:r>
              <a:rPr lang="en-US" sz="1600" b="1" kern="100" dirty="0">
                <a:latin typeface="Calibri" panose="020F0502020204030204" pitchFamily="34" charset="0"/>
                <a:cs typeface="Times New Roman" panose="02020603050405020304" pitchFamily="18" charset="0"/>
              </a:rPr>
              <a:t>8.	PREDIKTIF, PROAKTIF DAN PROBLEM SOLVING</a:t>
            </a:r>
          </a:p>
          <a:p>
            <a:pPr marL="265113" indent="-265113" algn="just">
              <a:spcAft>
                <a:spcPts val="1000"/>
              </a:spcAft>
            </a:pPr>
            <a:r>
              <a:rPr lang="en-US" sz="1600" b="1" kern="100" dirty="0">
                <a:latin typeface="Calibri" panose="020F0502020204030204" pitchFamily="34" charset="0"/>
                <a:cs typeface="Times New Roman" panose="02020603050405020304" pitchFamily="18" charset="0"/>
              </a:rPr>
              <a:t>9.	MENJEMBATANI DAN MENGATASI DALAM BERBAGAI SITUASI DAN KONDISI EMERJENSI MAUPUN KONTIJENSI</a:t>
            </a:r>
          </a:p>
          <a:p>
            <a:pPr marL="265113" indent="-265113" algn="just">
              <a:spcAft>
                <a:spcPts val="1000"/>
              </a:spcAft>
            </a:pPr>
            <a:r>
              <a:rPr lang="en-US" sz="1600" b="1" kern="100" dirty="0">
                <a:latin typeface="Calibri" panose="020F0502020204030204" pitchFamily="34" charset="0"/>
                <a:cs typeface="Times New Roman" panose="02020603050405020304" pitchFamily="18" charset="0"/>
              </a:rPr>
              <a:t>10.	DIAWAKI PETUGAS POLISI YANG PROFESIONAL, CERDAS BERMORAL DAN MODERN</a:t>
            </a:r>
          </a:p>
        </p:txBody>
      </p:sp>
    </p:spTree>
    <p:extLst>
      <p:ext uri="{BB962C8B-B14F-4D97-AF65-F5344CB8AC3E}">
        <p14:creationId xmlns:p14="http://schemas.microsoft.com/office/powerpoint/2010/main" val="2820071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40C92-6AB5-0766-AE56-ED8E28EE4CD9}"/>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F2CACF63-FF3D-54B7-7D6C-C1A344478FB3}"/>
              </a:ext>
            </a:extLst>
          </p:cNvPr>
          <p:cNvGrpSpPr/>
          <p:nvPr/>
        </p:nvGrpSpPr>
        <p:grpSpPr>
          <a:xfrm>
            <a:off x="11057269" y="338854"/>
            <a:ext cx="893797" cy="479796"/>
            <a:chOff x="3505200" y="902285"/>
            <a:chExt cx="3451535" cy="1852809"/>
          </a:xfrm>
        </p:grpSpPr>
        <p:pic>
          <p:nvPicPr>
            <p:cNvPr id="15" name="Picture 14">
              <a:extLst>
                <a:ext uri="{FF2B5EF4-FFF2-40B4-BE49-F238E27FC236}">
                  <a16:creationId xmlns:a16="http://schemas.microsoft.com/office/drawing/2014/main" id="{21140BCC-961E-7E2E-7B1D-667F147D251A}"/>
                </a:ext>
              </a:extLst>
            </p:cNvPr>
            <p:cNvPicPr>
              <a:picLocks noChangeAspect="1"/>
            </p:cNvPicPr>
            <p:nvPr/>
          </p:nvPicPr>
          <p:blipFill>
            <a:blip r:embed="rId3"/>
            <a:srcRect/>
            <a:stretch/>
          </p:blipFill>
          <p:spPr>
            <a:xfrm>
              <a:off x="5426869" y="955250"/>
              <a:ext cx="1529866" cy="1799844"/>
            </a:xfrm>
            <a:prstGeom prst="rect">
              <a:avLst/>
            </a:prstGeom>
          </p:spPr>
        </p:pic>
        <p:pic>
          <p:nvPicPr>
            <p:cNvPr id="16" name="Picture 15">
              <a:extLst>
                <a:ext uri="{FF2B5EF4-FFF2-40B4-BE49-F238E27FC236}">
                  <a16:creationId xmlns:a16="http://schemas.microsoft.com/office/drawing/2014/main" id="{37FB1D7C-C0DB-C243-3762-A40A5FF04C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902285"/>
              <a:ext cx="1737009" cy="1778508"/>
            </a:xfrm>
            <a:prstGeom prst="rect">
              <a:avLst/>
            </a:prstGeom>
          </p:spPr>
        </p:pic>
      </p:grpSp>
      <p:sp>
        <p:nvSpPr>
          <p:cNvPr id="3" name="TextBox 2">
            <a:extLst>
              <a:ext uri="{FF2B5EF4-FFF2-40B4-BE49-F238E27FC236}">
                <a16:creationId xmlns:a16="http://schemas.microsoft.com/office/drawing/2014/main" id="{BF3416C9-0874-5989-C2FE-203FF3F13CE7}"/>
              </a:ext>
            </a:extLst>
          </p:cNvPr>
          <p:cNvSpPr txBox="1"/>
          <p:nvPr/>
        </p:nvSpPr>
        <p:spPr>
          <a:xfrm>
            <a:off x="582703" y="961525"/>
            <a:ext cx="11170278" cy="1569660"/>
          </a:xfrm>
          <a:prstGeom prst="rect">
            <a:avLst/>
          </a:prstGeom>
          <a:noFill/>
        </p:spPr>
        <p:txBody>
          <a:bodyPr wrap="square">
            <a:spAutoFit/>
          </a:bodyPr>
          <a:lstStyle/>
          <a:p>
            <a:pPr algn="just">
              <a:spcAft>
                <a:spcPts val="1000"/>
              </a:spcAft>
            </a:pPr>
            <a:r>
              <a:rPr lang="en-US" sz="1600" b="1" kern="100" dirty="0">
                <a:latin typeface="Calibri" panose="020F0502020204030204" pitchFamily="34" charset="0"/>
                <a:cs typeface="Times New Roman" panose="02020603050405020304" pitchFamily="18" charset="0"/>
              </a:rPr>
              <a:t>ELECTRONIC POLICING ( E POLICING). BASIS DARI E POLICING ADALAH ADANYA BACK OFFICE, APPLICATION, NETWORK YANG BERBASIS PADA </a:t>
            </a:r>
            <a:r>
              <a:rPr lang="en-US" sz="1600" b="1" i="1" kern="100" dirty="0">
                <a:latin typeface="Calibri" panose="020F0502020204030204" pitchFamily="34" charset="0"/>
                <a:cs typeface="Times New Roman" panose="02020603050405020304" pitchFamily="18" charset="0"/>
              </a:rPr>
              <a:t>ARTIFICIAL INTELLEGENCE </a:t>
            </a:r>
            <a:r>
              <a:rPr lang="en-US" sz="1600" b="1" kern="100" dirty="0">
                <a:latin typeface="Calibri" panose="020F0502020204030204" pitchFamily="34" charset="0"/>
                <a:cs typeface="Times New Roman" panose="02020603050405020304" pitchFamily="18" charset="0"/>
              </a:rPr>
              <a:t>( AI) DAN IOT ( </a:t>
            </a:r>
            <a:r>
              <a:rPr lang="en-US" sz="1600" b="1" i="1" kern="100" dirty="0">
                <a:latin typeface="Calibri" panose="020F0502020204030204" pitchFamily="34" charset="0"/>
                <a:cs typeface="Times New Roman" panose="02020603050405020304" pitchFamily="18" charset="0"/>
              </a:rPr>
              <a:t>INTERNET OF THINGS</a:t>
            </a:r>
            <a:r>
              <a:rPr lang="en-US" sz="1600" b="1" kern="100" dirty="0">
                <a:latin typeface="Calibri" panose="020F0502020204030204" pitchFamily="34" charset="0"/>
                <a:cs typeface="Times New Roman" panose="02020603050405020304" pitchFamily="18" charset="0"/>
              </a:rPr>
              <a:t>). APA YANG DIKEMBANGKAN DALAM E POLICING ADALAH PENGAMANAN PADA KOMUNITAS MAUPUN LALU LINTAS DENGAN BERDASAR SISTEM: 1.PEMETAAN WILAYAH, 2.PEMETAAN MASALAH, 3.PEMETAAN POTENSI. YANG IMPLEMENTASI PENGOPERASIONALANYA BERBASI PADA PETA DIGITAL DAN SISTEM INPUTING DATA ATAU RECOGNIZE, ANALISA DAN PRODUK DALAM BENTUK ALGORITMA. SISTEM PENYELENGGARAAN E POLICING DALAM KOMUNITAS MAUPUN LALU LINTAS SETIDAKNYA DPAT DIURAIKAN SBB :</a:t>
            </a:r>
          </a:p>
        </p:txBody>
      </p:sp>
      <p:sp>
        <p:nvSpPr>
          <p:cNvPr id="4" name="TextBox 3">
            <a:extLst>
              <a:ext uri="{FF2B5EF4-FFF2-40B4-BE49-F238E27FC236}">
                <a16:creationId xmlns:a16="http://schemas.microsoft.com/office/drawing/2014/main" id="{69A287A5-3584-088A-02EC-CEF9715DDEBA}"/>
              </a:ext>
            </a:extLst>
          </p:cNvPr>
          <p:cNvSpPr txBox="1"/>
          <p:nvPr/>
        </p:nvSpPr>
        <p:spPr>
          <a:xfrm>
            <a:off x="582703" y="2563177"/>
            <a:ext cx="11070076" cy="358816"/>
          </a:xfrm>
          <a:prstGeom prst="rect">
            <a:avLst/>
          </a:prstGeom>
          <a:noFill/>
        </p:spPr>
        <p:txBody>
          <a:bodyPr wrap="square">
            <a:spAutoFit/>
          </a:bodyPr>
          <a:lstStyle/>
          <a:p>
            <a:pPr>
              <a:lnSpc>
                <a:spcPct val="115000"/>
              </a:lnSpc>
              <a:spcAft>
                <a:spcPts val="100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SISTEM PENYELENGGARAAN E POLICING DALAM KOMUNITAS MAUPUN LALU LINTAS SETIDAKNYA DPT DIURAIKAN SBB :</a:t>
            </a:r>
            <a:endParaRPr lang="en-ID" sz="16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0491AD6-521B-AAB3-2FA9-13F5344814B0}"/>
              </a:ext>
            </a:extLst>
          </p:cNvPr>
          <p:cNvSpPr txBox="1"/>
          <p:nvPr/>
        </p:nvSpPr>
        <p:spPr>
          <a:xfrm>
            <a:off x="582703" y="2953985"/>
            <a:ext cx="11170278" cy="584775"/>
          </a:xfrm>
          <a:prstGeom prst="rect">
            <a:avLst/>
          </a:prstGeom>
          <a:noFill/>
        </p:spPr>
        <p:txBody>
          <a:bodyPr wrap="square">
            <a:spAutoFit/>
          </a:bodyPr>
          <a:lstStyle/>
          <a:p>
            <a:pPr marL="361950" indent="-361950">
              <a:spcAft>
                <a:spcPts val="100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A. 	POLA PENGAMANAN KOMUNITAS DALAM PROGRAM PENGAMANAN YG MODERN DAN MANUSIAWI ( HARMONI) DIURAIKAN DALAM:</a:t>
            </a:r>
            <a:endParaRPr lang="en-ID" sz="16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004F406-3081-C82D-57F8-6B820D76A0FB}"/>
              </a:ext>
            </a:extLst>
          </p:cNvPr>
          <p:cNvSpPr txBox="1"/>
          <p:nvPr/>
        </p:nvSpPr>
        <p:spPr>
          <a:xfrm>
            <a:off x="946998" y="3538760"/>
            <a:ext cx="10903626" cy="3068340"/>
          </a:xfrm>
          <a:prstGeom prst="rect">
            <a:avLst/>
          </a:prstGeom>
          <a:noFill/>
        </p:spPr>
        <p:txBody>
          <a:bodyPr wrap="square">
            <a:spAutoFit/>
          </a:bodyPr>
          <a:lstStyle/>
          <a:p>
            <a:pPr marL="361950" indent="-361950">
              <a:lnSpc>
                <a:spcPct val="115000"/>
              </a:lnSpc>
              <a:spcAft>
                <a:spcPts val="100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1.	BERBASIS WILAYAH </a:t>
            </a:r>
          </a:p>
          <a:p>
            <a:pPr marL="361950" indent="-361950">
              <a:lnSpc>
                <a:spcPct val="115000"/>
              </a:lnSpc>
              <a:spcAft>
                <a:spcPts val="100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MABES, POLDA, POLRES, POLSEK, POSPOL, BHABINKAMTIBMAS YG DIJABARKAN DALAM KONTEKS : A. KOTA, B DESA, C. KAWASAN ( PERTANIAN PERKEBUNAN HUTAN INDUSTRI PANTAI LINTASAN PARIWISATA PERBATASAN RAWAN BENCANA DSB).</a:t>
            </a:r>
          </a:p>
          <a:p>
            <a:pPr marL="361950" indent="-361950">
              <a:lnSpc>
                <a:spcPct val="115000"/>
              </a:lnSpc>
              <a:spcAft>
                <a:spcPts val="100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2.	BERBASIS PADA GATRA KEHIDUPAN YANG MENCAKUP : A. IDIOLOGI B. POLITIK C. EKONOMI D. SOSIAL E. BUDAYA F. KEAMANAN G. KESELAMATAN DSB DAPAT DISESUAIKAN DENGAN KONTEKS POTENSI DAN MASALAH.</a:t>
            </a:r>
          </a:p>
          <a:p>
            <a:pPr marL="361950" indent="-361950">
              <a:lnSpc>
                <a:spcPct val="115000"/>
              </a:lnSpc>
              <a:spcAft>
                <a:spcPts val="100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3.	BERBASIS KONTIJENSI </a:t>
            </a:r>
          </a:p>
          <a:p>
            <a:pPr marL="361950" indent="-361950">
              <a:lnSpc>
                <a:spcPct val="115000"/>
              </a:lnSpc>
              <a:spcAft>
                <a:spcPts val="1000"/>
              </a:spcAft>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YANG DIJABARKAN DARI FAKTOR PENYEBABNYA : A. FAKTOR MANUSIA SEBAGAI PENYEBAB ( KONFLIK SOSIAL DNGAN MASA BESAR, DEMO YANG BY DESIGN UNTUK MELAWAN PEMERINTAH YANG BERDAMPAK CHAOS, DSB) B. FAKTOR ALAM ( BENCANA ALAM : BANJIR, TANAH LONGSOR, TSUNAMI, GEMPA BUMI, ANGIN PUTING BELIUNG DSB) C. FAKTOR KERUSAKKAN INFRA STRUKTUR ( JEMBATAN PUTUS LISTRIK MATI AIR MINUM TERCEMAR DSB).</a:t>
            </a:r>
          </a:p>
        </p:txBody>
      </p:sp>
    </p:spTree>
    <p:extLst>
      <p:ext uri="{BB962C8B-B14F-4D97-AF65-F5344CB8AC3E}">
        <p14:creationId xmlns:p14="http://schemas.microsoft.com/office/powerpoint/2010/main" val="2235553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798E6-419E-82C9-085C-B0206CBB06B1}"/>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1CDD46B3-C95E-6413-BBFA-28076D981F5C}"/>
              </a:ext>
            </a:extLst>
          </p:cNvPr>
          <p:cNvGrpSpPr/>
          <p:nvPr/>
        </p:nvGrpSpPr>
        <p:grpSpPr>
          <a:xfrm>
            <a:off x="11057269" y="338854"/>
            <a:ext cx="893797" cy="479796"/>
            <a:chOff x="3505200" y="902285"/>
            <a:chExt cx="3451535" cy="1852809"/>
          </a:xfrm>
        </p:grpSpPr>
        <p:pic>
          <p:nvPicPr>
            <p:cNvPr id="15" name="Picture 14">
              <a:extLst>
                <a:ext uri="{FF2B5EF4-FFF2-40B4-BE49-F238E27FC236}">
                  <a16:creationId xmlns:a16="http://schemas.microsoft.com/office/drawing/2014/main" id="{A5EF8B5E-BFC3-F38B-920D-2BE149C3E54A}"/>
                </a:ext>
              </a:extLst>
            </p:cNvPr>
            <p:cNvPicPr>
              <a:picLocks noChangeAspect="1"/>
            </p:cNvPicPr>
            <p:nvPr/>
          </p:nvPicPr>
          <p:blipFill>
            <a:blip r:embed="rId3"/>
            <a:srcRect/>
            <a:stretch/>
          </p:blipFill>
          <p:spPr>
            <a:xfrm>
              <a:off x="5426869" y="955250"/>
              <a:ext cx="1529866" cy="1799844"/>
            </a:xfrm>
            <a:prstGeom prst="rect">
              <a:avLst/>
            </a:prstGeom>
          </p:spPr>
        </p:pic>
        <p:pic>
          <p:nvPicPr>
            <p:cNvPr id="16" name="Picture 15">
              <a:extLst>
                <a:ext uri="{FF2B5EF4-FFF2-40B4-BE49-F238E27FC236}">
                  <a16:creationId xmlns:a16="http://schemas.microsoft.com/office/drawing/2014/main" id="{DCD9DAD6-5BAC-9563-61B0-B7159A36F6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902285"/>
              <a:ext cx="1737009" cy="1778508"/>
            </a:xfrm>
            <a:prstGeom prst="rect">
              <a:avLst/>
            </a:prstGeom>
          </p:spPr>
        </p:pic>
      </p:grpSp>
      <p:sp>
        <p:nvSpPr>
          <p:cNvPr id="3" name="TextBox 2">
            <a:extLst>
              <a:ext uri="{FF2B5EF4-FFF2-40B4-BE49-F238E27FC236}">
                <a16:creationId xmlns:a16="http://schemas.microsoft.com/office/drawing/2014/main" id="{3C7A416E-C71C-8BD9-0129-B47A4B491692}"/>
              </a:ext>
            </a:extLst>
          </p:cNvPr>
          <p:cNvSpPr txBox="1"/>
          <p:nvPr/>
        </p:nvSpPr>
        <p:spPr>
          <a:xfrm>
            <a:off x="582703" y="1152304"/>
            <a:ext cx="11170278" cy="1077218"/>
          </a:xfrm>
          <a:prstGeom prst="rect">
            <a:avLst/>
          </a:prstGeom>
          <a:noFill/>
        </p:spPr>
        <p:txBody>
          <a:bodyPr wrap="square">
            <a:spAutoFit/>
          </a:bodyPr>
          <a:lstStyle/>
          <a:p>
            <a:pPr marL="285750" indent="-285750" algn="just">
              <a:spcAft>
                <a:spcPts val="1000"/>
              </a:spcAft>
              <a:buFont typeface="Arial" panose="020B0604020202020204" pitchFamily="34" charset="0"/>
              <a:buChar char="•"/>
            </a:pPr>
            <a:r>
              <a:rPr lang="en-US" sz="1600" b="1" kern="100" dirty="0">
                <a:latin typeface="Calibri" panose="020F0502020204030204" pitchFamily="34" charset="0"/>
                <a:cs typeface="Times New Roman" panose="02020603050405020304" pitchFamily="18" charset="0"/>
              </a:rPr>
              <a:t>IMPLEMENTASI E POLICING YANG MENCAKUP ADANYA :  BACK OFFICE, APPLICATION YANG BERBASIS ARTIFICIAL INTELLEGENT DAN NET WORK YANG BERBASIS INTERNET OF THINGS DAPAT BERFUNGSI SEBAGAIMANA SEMESTINYA DAN MENGHASILKAN ALGORITMA YANG BERUPA INFO GRAFIS, INFO STATISTIK MAUPUN INFO VIRTUAL LAINNYA SEBAGA PREDIKSI ANTISIPASI MAUPUN SOLUSI YANG DAPAT DIAKSES SECARA REAL TIME, ON TIME DAN ANY TIME.</a:t>
            </a:r>
          </a:p>
        </p:txBody>
      </p:sp>
      <p:sp>
        <p:nvSpPr>
          <p:cNvPr id="4" name="TextBox 3">
            <a:extLst>
              <a:ext uri="{FF2B5EF4-FFF2-40B4-BE49-F238E27FC236}">
                <a16:creationId xmlns:a16="http://schemas.microsoft.com/office/drawing/2014/main" id="{8CD0156A-8AEE-BA64-EE73-B11812313D60}"/>
              </a:ext>
            </a:extLst>
          </p:cNvPr>
          <p:cNvSpPr txBox="1"/>
          <p:nvPr/>
        </p:nvSpPr>
        <p:spPr>
          <a:xfrm>
            <a:off x="582703" y="2362009"/>
            <a:ext cx="11070076" cy="925125"/>
          </a:xfrm>
          <a:prstGeom prst="rect">
            <a:avLst/>
          </a:prstGeom>
          <a:noFill/>
        </p:spPr>
        <p:txBody>
          <a:bodyPr wrap="square">
            <a:spAutoFit/>
          </a:bodyPr>
          <a:lstStyle/>
          <a:p>
            <a:pPr marL="285750" indent="-285750">
              <a:lnSpc>
                <a:spcPct val="115000"/>
              </a:lnSpc>
              <a:spcAft>
                <a:spcPts val="1000"/>
              </a:spcAft>
              <a:buFont typeface="Arial" panose="020B0604020202020204" pitchFamily="34" charset="0"/>
              <a:buChar char="•"/>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BACK OFFICE DAPAT MENJADI PUSAT K3I ( KOMUNIKASI, KOORDINASI, KOMANDO DAN PENGENADALIAN SERTA INFORMASI) DALAM MEMBERIKAN PELAYANAN PRIMA DI BIDANG : KEAMANAN, KESELAMATAN, HUKUM, ADMINISTRASI, INFORMASI, DAN KEMANUSIAAN SECARA PRIMA.</a:t>
            </a:r>
            <a:endParaRPr lang="en-ID" sz="16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7C5031B9-6A88-D319-45E9-E6671BE94FFA}"/>
              </a:ext>
            </a:extLst>
          </p:cNvPr>
          <p:cNvSpPr txBox="1"/>
          <p:nvPr/>
        </p:nvSpPr>
        <p:spPr>
          <a:xfrm>
            <a:off x="582703" y="3419621"/>
            <a:ext cx="11070076" cy="2442464"/>
          </a:xfrm>
          <a:prstGeom prst="rect">
            <a:avLst/>
          </a:prstGeom>
          <a:noFill/>
        </p:spPr>
        <p:txBody>
          <a:bodyPr wrap="square">
            <a:spAutoFit/>
          </a:bodyPr>
          <a:lstStyle/>
          <a:p>
            <a:pPr marL="285750" indent="-285750">
              <a:lnSpc>
                <a:spcPct val="115000"/>
              </a:lnSpc>
              <a:spcAft>
                <a:spcPts val="1000"/>
              </a:spcAft>
              <a:buFont typeface="Arial" panose="020B0604020202020204" pitchFamily="34" charset="0"/>
              <a:buChar char="•"/>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E POLICING DAPAT DIIMPLEMENTASIKAN DALAM SMART MANAGEMENT DAN SMART OPERATION. DIAWAKI PETUGAS POLISI SIBER ( CYBER COPS )</a:t>
            </a:r>
          </a:p>
          <a:p>
            <a:pPr marL="285750" indent="-285750">
              <a:lnSpc>
                <a:spcPct val="115000"/>
              </a:lnSpc>
              <a:spcAft>
                <a:spcPts val="1000"/>
              </a:spcAft>
              <a:buFont typeface="Arial" panose="020B0604020202020204" pitchFamily="34" charset="0"/>
              <a:buChar char="•"/>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E POLICING DIHARAPKAN MAMPU MEMONITOR SITUASI DAN KONDISI LALU LINTAS TERITAMA PADA KAWASAN BLACK SPOT, TROUBLE SPOT ATAU KAWASAN </a:t>
            </a:r>
            <a:r>
              <a:rPr lang="en-US" sz="1600" b="1" kern="100" dirty="0" err="1">
                <a:effectLst/>
                <a:latin typeface="Calibri" panose="020F0502020204030204" pitchFamily="34" charset="0"/>
                <a:ea typeface="Calibri" panose="020F0502020204030204" pitchFamily="34" charset="0"/>
                <a:cs typeface="Times New Roman" panose="02020603050405020304" pitchFamily="18" charset="0"/>
              </a:rPr>
              <a:t>KAWASAN</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 PENTING LAINNYA.</a:t>
            </a:r>
          </a:p>
          <a:p>
            <a:pPr marL="285750" indent="-285750">
              <a:lnSpc>
                <a:spcPct val="115000"/>
              </a:lnSpc>
              <a:spcAft>
                <a:spcPts val="1000"/>
              </a:spcAft>
              <a:buFont typeface="Arial" panose="020B0604020202020204" pitchFamily="34" charset="0"/>
              <a:buChar char="•"/>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E POLICINH MENDUKUNG SISTEM PENGAMANAN KOTA ( SISPAM KOTA )</a:t>
            </a:r>
          </a:p>
          <a:p>
            <a:pPr marL="285750" indent="-285750">
              <a:lnSpc>
                <a:spcPct val="115000"/>
              </a:lnSpc>
              <a:spcAft>
                <a:spcPts val="1000"/>
              </a:spcAft>
              <a:buFont typeface="Arial" panose="020B0604020202020204" pitchFamily="34" charset="0"/>
              <a:buChar char="•"/>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MENDUKUNG SISTEM PEMERINTAHAN BERBASIS ELEKTRONIK ( SPBE ) MELALUI BIG DATA SYSTEM DAN ONE STOP SERVICE SISTEM.</a:t>
            </a:r>
          </a:p>
        </p:txBody>
      </p:sp>
    </p:spTree>
    <p:extLst>
      <p:ext uri="{BB962C8B-B14F-4D97-AF65-F5344CB8AC3E}">
        <p14:creationId xmlns:p14="http://schemas.microsoft.com/office/powerpoint/2010/main" val="2778796926"/>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9118</TotalTime>
  <Words>9292</Words>
  <Application>Microsoft Office PowerPoint</Application>
  <PresentationFormat>Widescreen</PresentationFormat>
  <Paragraphs>514</Paragraphs>
  <Slides>46</Slides>
  <Notes>45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46</vt:i4>
      </vt:variant>
    </vt:vector>
  </HeadingPairs>
  <TitlesOfParts>
    <vt:vector size="53" baseType="lpstr">
      <vt:lpstr>Arial</vt:lpstr>
      <vt:lpstr>Calibri</vt:lpstr>
      <vt:lpstr>Calibri Light</vt:lpstr>
      <vt:lpstr>Impact</vt:lpstr>
      <vt:lpstr>Tahoma</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Ntmc Editor</dc:creator>
  <cp:lastModifiedBy>basuki budi nugroho</cp:lastModifiedBy>
  <cp:revision>92</cp:revision>
  <cp:lastPrinted>2024-06-12T10:58:13Z</cp:lastPrinted>
  <dcterms:created xsi:type="dcterms:W3CDTF">2024-06-07T03:50:26Z</dcterms:created>
  <dcterms:modified xsi:type="dcterms:W3CDTF">2024-11-28T15:04:16Z</dcterms:modified>
</cp:coreProperties>
</file>